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44"/>
  </p:notesMasterIdLst>
  <p:sldIdLst>
    <p:sldId id="286" r:id="rId6"/>
    <p:sldId id="257" r:id="rId7"/>
    <p:sldId id="297" r:id="rId8"/>
    <p:sldId id="258" r:id="rId9"/>
    <p:sldId id="259" r:id="rId10"/>
    <p:sldId id="260" r:id="rId11"/>
    <p:sldId id="261" r:id="rId12"/>
    <p:sldId id="267" r:id="rId13"/>
    <p:sldId id="288" r:id="rId14"/>
    <p:sldId id="289" r:id="rId15"/>
    <p:sldId id="290" r:id="rId16"/>
    <p:sldId id="292" r:id="rId17"/>
    <p:sldId id="291" r:id="rId18"/>
    <p:sldId id="295" r:id="rId19"/>
    <p:sldId id="268" r:id="rId20"/>
    <p:sldId id="269" r:id="rId21"/>
    <p:sldId id="299" r:id="rId22"/>
    <p:sldId id="298" r:id="rId23"/>
    <p:sldId id="271" r:id="rId24"/>
    <p:sldId id="272" r:id="rId25"/>
    <p:sldId id="273" r:id="rId26"/>
    <p:sldId id="274" r:id="rId27"/>
    <p:sldId id="293" r:id="rId28"/>
    <p:sldId id="294" r:id="rId29"/>
    <p:sldId id="275" r:id="rId30"/>
    <p:sldId id="278" r:id="rId31"/>
    <p:sldId id="279" r:id="rId32"/>
    <p:sldId id="280" r:id="rId33"/>
    <p:sldId id="262" r:id="rId34"/>
    <p:sldId id="282" r:id="rId35"/>
    <p:sldId id="283" r:id="rId36"/>
    <p:sldId id="300" r:id="rId37"/>
    <p:sldId id="281" r:id="rId38"/>
    <p:sldId id="284" r:id="rId39"/>
    <p:sldId id="285" r:id="rId40"/>
    <p:sldId id="265" r:id="rId41"/>
    <p:sldId id="263" r:id="rId42"/>
    <p:sldId id="266"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83652" autoAdjust="0"/>
  </p:normalViewPr>
  <p:slideViewPr>
    <p:cSldViewPr>
      <p:cViewPr varScale="1">
        <p:scale>
          <a:sx n="100" d="100"/>
          <a:sy n="100" d="100"/>
        </p:scale>
        <p:origin x="-1944"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xPr>
        <a:bodyPr/>
        <a:lstStyle/>
        <a:p>
          <a:pPr>
            <a:defRPr sz="2000">
              <a:latin typeface="Papyrus" pitchFamily="66" charset="0"/>
            </a:defRPr>
          </a:pPr>
          <a:endParaRPr lang="zh-CN"/>
        </a:p>
      </c:txPr>
    </c:title>
    <c:autoTitleDeleted val="0"/>
    <c:plotArea>
      <c:layout/>
      <c:pieChart>
        <c:varyColors val="1"/>
        <c:ser>
          <c:idx val="0"/>
          <c:order val="0"/>
          <c:tx>
            <c:strRef>
              <c:f>Sheet1!$B$2</c:f>
              <c:strCache>
                <c:ptCount val="1"/>
                <c:pt idx="0">
                  <c:v>Area</c:v>
                </c:pt>
              </c:strCache>
            </c:strRef>
          </c:tx>
          <c:cat>
            <c:strRef>
              <c:f>Sheet1!$C$1:$D$1</c:f>
              <c:strCache>
                <c:ptCount val="2"/>
                <c:pt idx="0">
                  <c:v>Shanghai</c:v>
                </c:pt>
                <c:pt idx="1">
                  <c:v>Prague</c:v>
                </c:pt>
              </c:strCache>
            </c:strRef>
          </c:cat>
          <c:val>
            <c:numRef>
              <c:f>Sheet1!$C$2:$D$2</c:f>
              <c:numCache>
                <c:formatCode>General</c:formatCode>
                <c:ptCount val="2"/>
                <c:pt idx="0" formatCode="#,##0.00">
                  <c:v>6340.5</c:v>
                </c:pt>
                <c:pt idx="1">
                  <c:v>496</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sz="2000" dirty="0">
                <a:latin typeface="Papyrus" pitchFamily="66" charset="0"/>
              </a:rPr>
              <a:t>Population</a:t>
            </a:r>
          </a:p>
        </c:rich>
      </c:tx>
      <c:layout/>
      <c:overlay val="0"/>
    </c:title>
    <c:autoTitleDeleted val="0"/>
    <c:plotArea>
      <c:layout/>
      <c:pieChart>
        <c:varyColors val="1"/>
        <c:ser>
          <c:idx val="0"/>
          <c:order val="0"/>
          <c:tx>
            <c:strRef>
              <c:f>Sheet1!$B$4</c:f>
              <c:strCache>
                <c:ptCount val="1"/>
                <c:pt idx="0">
                  <c:v>Population</c:v>
                </c:pt>
              </c:strCache>
            </c:strRef>
          </c:tx>
          <c:cat>
            <c:strRef>
              <c:f>Sheet1!$C$1:$D$1</c:f>
              <c:strCache>
                <c:ptCount val="2"/>
                <c:pt idx="0">
                  <c:v>Shanghai</c:v>
                </c:pt>
                <c:pt idx="1">
                  <c:v>Prague</c:v>
                </c:pt>
              </c:strCache>
            </c:strRef>
          </c:cat>
          <c:val>
            <c:numRef>
              <c:f>Sheet1!$C$4:$D$4</c:f>
              <c:numCache>
                <c:formatCode>#,##0</c:formatCode>
                <c:ptCount val="2"/>
                <c:pt idx="0">
                  <c:v>23019148</c:v>
                </c:pt>
                <c:pt idx="1">
                  <c:v>1262106</c:v>
                </c:pt>
              </c:numCache>
            </c:numRef>
          </c:val>
        </c:ser>
        <c:dLbls>
          <c:showLegendKey val="0"/>
          <c:showVal val="0"/>
          <c:showCatName val="0"/>
          <c:showSerName val="0"/>
          <c:showPercent val="0"/>
          <c:showBubbleSize val="0"/>
          <c:showLeaderLines val="1"/>
        </c:dLbls>
        <c:firstSliceAng val="0"/>
      </c:pieChart>
    </c:plotArea>
    <c:legend>
      <c:legendPos val="r"/>
      <c:legendEntry>
        <c:idx val="0"/>
        <c:txPr>
          <a:bodyPr/>
          <a:lstStyle/>
          <a:p>
            <a:pPr>
              <a:defRPr sz="1600" baseline="0">
                <a:latin typeface="Papyrus" pitchFamily="66" charset="0"/>
              </a:defRPr>
            </a:pPr>
            <a:endParaRPr lang="zh-CN"/>
          </a:p>
        </c:txPr>
      </c:legendEntry>
      <c:layout>
        <c:manualLayout>
          <c:xMode val="edge"/>
          <c:yMode val="edge"/>
          <c:x val="0.6974313210848645"/>
          <c:y val="0.27590932638902765"/>
          <c:w val="0.28590201224846895"/>
          <c:h val="0.40277574945158329"/>
        </c:manualLayout>
      </c:layout>
      <c:overlay val="0"/>
      <c:txPr>
        <a:bodyPr/>
        <a:lstStyle/>
        <a:p>
          <a:pPr>
            <a:defRPr sz="1800" baseline="0">
              <a:latin typeface="Papyrus" pitchFamily="66" charset="0"/>
            </a:defRPr>
          </a:pPr>
          <a:endParaRPr lang="zh-CN"/>
        </a:p>
      </c:txPr>
    </c:legend>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C4089B-B1A8-44E6-BF12-F2B807CBB904}" type="datetimeFigureOut">
              <a:rPr lang="zh-CN" altLang="en-US" smtClean="0"/>
              <a:t>2013/4/18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52B01E-EEB8-46F6-AAE1-B8E5231E09CA}" type="slidenum">
              <a:rPr lang="zh-CN" altLang="en-US" smtClean="0"/>
              <a:t>‹#›</a:t>
            </a:fld>
            <a:endParaRPr lang="zh-CN" altLang="en-US"/>
          </a:p>
        </p:txBody>
      </p:sp>
    </p:spTree>
    <p:extLst>
      <p:ext uri="{BB962C8B-B14F-4D97-AF65-F5344CB8AC3E}">
        <p14:creationId xmlns:p14="http://schemas.microsoft.com/office/powerpoint/2010/main" val="1993408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en.wikipedia.org/wiki/Maxmili%C3%A1n_Ho%C5%A1%C5%A5%C3%A1lek" TargetMode="External"/><Relationship Id="rId3" Type="http://schemas.openxmlformats.org/officeDocument/2006/relationships/hyperlink" Target="http://en.wikipedia.org/wiki/Jan_Hus" TargetMode="External"/><Relationship Id="rId7" Type="http://schemas.openxmlformats.org/officeDocument/2006/relationships/hyperlink" Target="http://en.wikipedia.org/wiki/Jan_Jeseniu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en.wikipedia.org/wiki/Jan_Hus_Memorial" TargetMode="External"/><Relationship Id="rId5" Type="http://schemas.openxmlformats.org/officeDocument/2006/relationships/hyperlink" Target="http://en.wikipedia.org/wiki/Constance" TargetMode="External"/><Relationship Id="rId10" Type="http://schemas.openxmlformats.org/officeDocument/2006/relationships/hyperlink" Target="#cite_note-1"/><Relationship Id="rId4" Type="http://schemas.openxmlformats.org/officeDocument/2006/relationships/hyperlink" Target="http://en.wikipedia.org/wiki/Burned_at_the_stake" TargetMode="External"/><Relationship Id="rId9" Type="http://schemas.openxmlformats.org/officeDocument/2006/relationships/hyperlink" Target="http://en.wikipedia.org/wiki/Battle_of_White_Mountai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en.wikipedia.org/wiki/Vy%C5%A1ehrad_cemetery" TargetMode="External"/><Relationship Id="rId3" Type="http://schemas.openxmlformats.org/officeDocument/2006/relationships/hyperlink" Target="http://en.wikipedia.org/wiki/Fort" TargetMode="External"/><Relationship Id="rId7" Type="http://schemas.openxmlformats.org/officeDocument/2006/relationships/hyperlink" Target="http://en.wikipedia.org/wiki/Cathedral_of_Saint_Paul_and_Peter" TargetMode="External"/><Relationship Id="rId12" Type="http://schemas.openxmlformats.org/officeDocument/2006/relationships/hyperlink" Target="http://en.wikipedia.org/wiki/Alphonse_Mucha"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en.wikipedia.org/wiki/Vltava_River" TargetMode="External"/><Relationship Id="rId11" Type="http://schemas.openxmlformats.org/officeDocument/2006/relationships/hyperlink" Target="http://en.wikipedia.org/wiki/Karel_%C4%8Capek" TargetMode="External"/><Relationship Id="rId5" Type="http://schemas.openxmlformats.org/officeDocument/2006/relationships/hyperlink" Target="http://en.wikipedia.org/wiki/Czech_Republic" TargetMode="External"/><Relationship Id="rId10" Type="http://schemas.openxmlformats.org/officeDocument/2006/relationships/hyperlink" Target="http://en.wikipedia.org/wiki/Bed%C5%99ich_Smetana" TargetMode="External"/><Relationship Id="rId4" Type="http://schemas.openxmlformats.org/officeDocument/2006/relationships/hyperlink" Target="http://en.wikipedia.org/wiki/Prague" TargetMode="External"/><Relationship Id="rId9" Type="http://schemas.openxmlformats.org/officeDocument/2006/relationships/hyperlink" Target="http://en.wikipedia.org/wiki/Anton%C3%ADn_Dvo%C5%99%C3%A1k"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1</a:t>
            </a:fld>
            <a:endParaRPr lang="zh-CN" altLang="en-US"/>
          </a:p>
        </p:txBody>
      </p:sp>
    </p:spTree>
    <p:extLst>
      <p:ext uri="{BB962C8B-B14F-4D97-AF65-F5344CB8AC3E}">
        <p14:creationId xmlns:p14="http://schemas.microsoft.com/office/powerpoint/2010/main" val="3989683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151217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151217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151217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National museum (Czech: </a:t>
            </a:r>
            <a:r>
              <a:rPr lang="en-US" altLang="zh-CN" dirty="0" err="1" smtClean="0"/>
              <a:t>Národní</a:t>
            </a:r>
            <a:r>
              <a:rPr lang="en-US" altLang="zh-CN" dirty="0" smtClean="0"/>
              <a:t> </a:t>
            </a:r>
            <a:r>
              <a:rPr lang="en-US" altLang="zh-CN" dirty="0" err="1" smtClean="0"/>
              <a:t>muzeum</a:t>
            </a:r>
            <a:r>
              <a:rPr lang="en-US" altLang="zh-CN" dirty="0" smtClean="0"/>
              <a:t>) is a Czech museum institution intended to systematically establish, prepare and publicly exhibit natural scientific and historical collections. It was founded 1818 in Prague by </a:t>
            </a:r>
            <a:r>
              <a:rPr lang="en-US" altLang="zh-CN" dirty="0" err="1" smtClean="0"/>
              <a:t>Kašpar</a:t>
            </a:r>
            <a:r>
              <a:rPr lang="en-US" altLang="zh-CN" dirty="0" smtClean="0"/>
              <a:t> Maria </a:t>
            </a:r>
            <a:r>
              <a:rPr lang="en-US" altLang="zh-CN" dirty="0" err="1" smtClean="0"/>
              <a:t>Šternberg</a:t>
            </a:r>
            <a:r>
              <a:rPr lang="en-US" altLang="zh-CN" dirty="0" smtClean="0"/>
              <a:t>. Historian </a:t>
            </a:r>
            <a:r>
              <a:rPr lang="en-US" altLang="zh-CN" dirty="0" err="1" smtClean="0"/>
              <a:t>František</a:t>
            </a:r>
            <a:r>
              <a:rPr lang="en-US" altLang="zh-CN" dirty="0" smtClean="0"/>
              <a:t> </a:t>
            </a:r>
            <a:r>
              <a:rPr lang="en-US" altLang="zh-CN" dirty="0" err="1" smtClean="0"/>
              <a:t>Palacký</a:t>
            </a:r>
            <a:r>
              <a:rPr lang="en-US" altLang="zh-CN" dirty="0" smtClean="0"/>
              <a:t> was also strongly involved.</a:t>
            </a:r>
          </a:p>
          <a:p>
            <a:endParaRPr lang="en-US" altLang="zh-CN" dirty="0" smtClean="0"/>
          </a:p>
          <a:p>
            <a:r>
              <a:rPr lang="en-US" altLang="zh-CN" dirty="0" smtClean="0"/>
              <a:t>At present the National Museum houses almost 14 million items from the area of natural history, history, arts, music and librarianship, located in tens of buildings.</a:t>
            </a:r>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30</a:t>
            </a:fld>
            <a:endParaRPr lang="zh-CN" altLang="en-US"/>
          </a:p>
        </p:txBody>
      </p:sp>
    </p:spTree>
    <p:extLst>
      <p:ext uri="{BB962C8B-B14F-4D97-AF65-F5344CB8AC3E}">
        <p14:creationId xmlns:p14="http://schemas.microsoft.com/office/powerpoint/2010/main" val="3565023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is a permanent showcase for outstanding performing artists, symphony orchestras and chamber music ensembles of the world.</a:t>
            </a:r>
          </a:p>
          <a:p>
            <a:r>
              <a:rPr lang="en-US" altLang="zh-CN" dirty="0" smtClean="0"/>
              <a:t>Since 1946, May</a:t>
            </a:r>
            <a:r>
              <a:rPr lang="en-US" altLang="zh-CN" baseline="0" dirty="0" smtClean="0"/>
              <a:t> 12 every year</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932855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Czech Beer Festival (</a:t>
            </a:r>
            <a:r>
              <a:rPr lang="en-US" altLang="zh-CN" dirty="0" err="1" smtClean="0"/>
              <a:t>Český</a:t>
            </a:r>
            <a:r>
              <a:rPr lang="en-US" altLang="zh-CN" dirty="0" smtClean="0"/>
              <a:t> </a:t>
            </a:r>
            <a:r>
              <a:rPr lang="en-US" altLang="zh-CN" dirty="0" err="1" smtClean="0"/>
              <a:t>pivní</a:t>
            </a:r>
            <a:r>
              <a:rPr lang="en-US" altLang="zh-CN" dirty="0" smtClean="0"/>
              <a:t> festival) is the biggest beer festival in the Czech Republic, held for 17 days every year in May in Prague.[1] The festival features around 120 different beers,[2] including 70 Czech brands and foreign brews from the United States or United Kingdom, with up to 10,000 seating capacity and service provide around 200 girls and boys dressed in Czech traditional costumes</a:t>
            </a:r>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34</a:t>
            </a:fld>
            <a:endParaRPr lang="zh-CN" altLang="en-US"/>
          </a:p>
        </p:txBody>
      </p:sp>
    </p:spTree>
    <p:extLst>
      <p:ext uri="{BB962C8B-B14F-4D97-AF65-F5344CB8AC3E}">
        <p14:creationId xmlns:p14="http://schemas.microsoft.com/office/powerpoint/2010/main" val="907200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6th Czech Beer Fest!</a:t>
            </a:r>
          </a:p>
          <a:p>
            <a:r>
              <a:rPr lang="en-US" altLang="zh-CN" dirty="0" smtClean="0"/>
              <a:t>For 17 days (from May 16th to June 1nd, 2013)</a:t>
            </a:r>
          </a:p>
          <a:p>
            <a:r>
              <a:rPr lang="en-US" altLang="zh-CN" dirty="0" smtClean="0"/>
              <a:t>You’ll have the chance to taste more than 70 brands of Czech beer, always in top quality in glass pitchers.</a:t>
            </a:r>
          </a:p>
          <a:p>
            <a:r>
              <a:rPr lang="en-US" altLang="zh-CN" dirty="0" smtClean="0"/>
              <a:t>200 girls and boys in Czech national costumes will be your servers.</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35</a:t>
            </a:fld>
            <a:endParaRPr lang="zh-CN" altLang="en-US"/>
          </a:p>
        </p:txBody>
      </p:sp>
    </p:spTree>
    <p:extLst>
      <p:ext uri="{BB962C8B-B14F-4D97-AF65-F5344CB8AC3E}">
        <p14:creationId xmlns:p14="http://schemas.microsoft.com/office/powerpoint/2010/main" val="4042911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36</a:t>
            </a:fld>
            <a:endParaRPr lang="zh-CN" altLang="en-US"/>
          </a:p>
        </p:txBody>
      </p:sp>
    </p:spTree>
    <p:extLst>
      <p:ext uri="{BB962C8B-B14F-4D97-AF65-F5344CB8AC3E}">
        <p14:creationId xmlns:p14="http://schemas.microsoft.com/office/powerpoint/2010/main" val="734191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Twin</a:t>
            </a:r>
            <a:r>
              <a:rPr lang="en-US" altLang="zh-CN" baseline="0" dirty="0" smtClean="0"/>
              <a:t> town Shanghai</a:t>
            </a:r>
          </a:p>
          <a:p>
            <a:r>
              <a:rPr lang="en-US" altLang="zh-CN" baseline="0" dirty="0" smtClean="0"/>
              <a:t>The city has a friendship agreement and is twinned with</a:t>
            </a:r>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7</a:t>
            </a:fld>
            <a:endParaRPr lang="zh-CN" altLang="en-US"/>
          </a:p>
        </p:txBody>
      </p:sp>
    </p:spTree>
    <p:extLst>
      <p:ext uri="{BB962C8B-B14F-4D97-AF65-F5344CB8AC3E}">
        <p14:creationId xmlns:p14="http://schemas.microsoft.com/office/powerpoint/2010/main" val="2734841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square's center is home to a statue of religious reformer </a:t>
            </a:r>
            <a:r>
              <a:rPr lang="en-US" altLang="zh-CN" dirty="0" smtClean="0">
                <a:hlinkClick r:id="rId3" action="ppaction://hlinkfile" tooltip="Jan Hus"/>
              </a:rPr>
              <a:t>Jan Hus</a:t>
            </a:r>
            <a:r>
              <a:rPr lang="en-US" altLang="zh-CN" dirty="0" smtClean="0"/>
              <a:t>, who for his beliefs was </a:t>
            </a:r>
            <a:r>
              <a:rPr lang="en-US" altLang="zh-CN" dirty="0" smtClean="0">
                <a:hlinkClick r:id="rId4" action="ppaction://hlinkfile" tooltip="Burned at the stake"/>
              </a:rPr>
              <a:t>burned at the stake</a:t>
            </a:r>
            <a:r>
              <a:rPr lang="en-US" altLang="zh-CN" dirty="0" smtClean="0"/>
              <a:t> in </a:t>
            </a:r>
            <a:r>
              <a:rPr lang="en-US" altLang="zh-CN" dirty="0" smtClean="0">
                <a:hlinkClick r:id="rId5" action="ppaction://hlinkfile" tooltip="Constance"/>
              </a:rPr>
              <a:t>Constance</a:t>
            </a:r>
            <a:r>
              <a:rPr lang="en-US" altLang="zh-CN" dirty="0" smtClean="0"/>
              <a:t>. The statue known as the </a:t>
            </a:r>
            <a:r>
              <a:rPr lang="en-US" altLang="zh-CN" dirty="0" smtClean="0">
                <a:hlinkClick r:id="rId6" action="ppaction://hlinkfile" tooltip="Jan Hus Memorial"/>
              </a:rPr>
              <a:t>Jan Hus Memorial</a:t>
            </a:r>
            <a:r>
              <a:rPr lang="en-US" altLang="zh-CN" dirty="0" smtClean="0"/>
              <a:t> was erected on July 6, 1915 to mark the 500th anniversary of his death. The square is also home to a memorial to martyrs (including </a:t>
            </a:r>
            <a:r>
              <a:rPr lang="en-US" altLang="zh-CN" dirty="0" smtClean="0">
                <a:hlinkClick r:id="rId7" action="ppaction://hlinkfile" tooltip="Jan Jesenius"/>
              </a:rPr>
              <a:t>Jan </a:t>
            </a:r>
            <a:r>
              <a:rPr lang="en-US" altLang="zh-CN" dirty="0" err="1" smtClean="0">
                <a:hlinkClick r:id="rId7" action="ppaction://hlinkfile" tooltip="Jan Jesenius"/>
              </a:rPr>
              <a:t>Jesenius</a:t>
            </a:r>
            <a:r>
              <a:rPr lang="en-US" altLang="zh-CN" dirty="0" smtClean="0"/>
              <a:t> and </a:t>
            </a:r>
            <a:r>
              <a:rPr lang="en-US" altLang="zh-CN" dirty="0" err="1" smtClean="0">
                <a:hlinkClick r:id="rId8" action="ppaction://hlinkfile" tooltip="Maxmilián Hošťálek"/>
              </a:rPr>
              <a:t>Maxmilián</a:t>
            </a:r>
            <a:r>
              <a:rPr lang="en-US" altLang="zh-CN" dirty="0" smtClean="0">
                <a:hlinkClick r:id="rId8" action="ppaction://hlinkfile" tooltip="Maxmilián Hošťálek"/>
              </a:rPr>
              <a:t> </a:t>
            </a:r>
            <a:r>
              <a:rPr lang="en-US" altLang="zh-CN" dirty="0" err="1" smtClean="0">
                <a:hlinkClick r:id="rId8" action="ppaction://hlinkfile" tooltip="Maxmilián Hošťálek"/>
              </a:rPr>
              <a:t>Hošťálek</a:t>
            </a:r>
            <a:r>
              <a:rPr lang="en-US" altLang="zh-CN" dirty="0" smtClean="0"/>
              <a:t>) beheaded on that spot after the </a:t>
            </a:r>
            <a:r>
              <a:rPr lang="en-US" altLang="zh-CN" dirty="0" smtClean="0">
                <a:hlinkClick r:id="rId9" action="ppaction://hlinkfile" tooltip="Battle of White Mountain"/>
              </a:rPr>
              <a:t>Battle of White Mountain</a:t>
            </a:r>
            <a:r>
              <a:rPr lang="en-US" altLang="zh-CN" dirty="0" smtClean="0"/>
              <a:t>. Twenty-seven crosses mark the pavement in their </a:t>
            </a:r>
            <a:r>
              <a:rPr lang="en-US" altLang="zh-CN" dirty="0" err="1" smtClean="0"/>
              <a:t>honour</a:t>
            </a:r>
            <a:r>
              <a:rPr lang="en-US" altLang="zh-CN" dirty="0" smtClean="0"/>
              <a:t>. While the installation date of these crosses is uncertain, a nearby plaque which lists the names of all 27 victims dates from 1911.</a:t>
            </a:r>
            <a:r>
              <a:rPr lang="en-US" altLang="zh-CN" baseline="30000" dirty="0" smtClean="0">
                <a:hlinkClick r:id="rId10" action="ppaction://hlinkfile"/>
              </a:rPr>
              <a:t>[1]</a:t>
            </a:r>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8</a:t>
            </a:fld>
            <a:endParaRPr lang="zh-CN" altLang="en-US"/>
          </a:p>
        </p:txBody>
      </p:sp>
    </p:spTree>
    <p:extLst>
      <p:ext uri="{BB962C8B-B14F-4D97-AF65-F5344CB8AC3E}">
        <p14:creationId xmlns:p14="http://schemas.microsoft.com/office/powerpoint/2010/main" val="2308610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chemeClr val="bg1"/>
                </a:solidFill>
              </a:rPr>
              <a:t>St. Nicholas Church (baroque)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1" dirty="0" smtClean="0"/>
              <a:t>Týn Church (</a:t>
            </a:r>
            <a:r>
              <a:rPr lang="en-US" altLang="zh-CN" sz="1200" b="1" dirty="0" smtClean="0"/>
              <a:t>gothic</a:t>
            </a:r>
            <a:r>
              <a:rPr lang="en-US" altLang="zh-CN" sz="1200" b="1" i="1" dirty="0" smtClean="0"/>
              <a:t>)</a:t>
            </a:r>
            <a:endParaRPr lang="zh-CN" alt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solidFill>
                <a:schemeClr val="bg1"/>
              </a:solidFill>
            </a:endParaRPr>
          </a:p>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15</a:t>
            </a:fld>
            <a:endParaRPr lang="zh-CN" altLang="en-US"/>
          </a:p>
        </p:txBody>
      </p:sp>
    </p:spTree>
    <p:extLst>
      <p:ext uri="{BB962C8B-B14F-4D97-AF65-F5344CB8AC3E}">
        <p14:creationId xmlns:p14="http://schemas.microsoft.com/office/powerpoint/2010/main" val="83996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altLang="zh-CN" b="1" dirty="0" err="1" smtClean="0"/>
              <a:t>Vyšehrad</a:t>
            </a:r>
            <a:r>
              <a:rPr lang="en-US" altLang="zh-CN" dirty="0" smtClean="0"/>
              <a:t> is a historical </a:t>
            </a:r>
            <a:r>
              <a:rPr lang="en-US" altLang="zh-CN" dirty="0" smtClean="0">
                <a:hlinkClick r:id="rId3" action="ppaction://hlinkfile" tooltip="Fort"/>
              </a:rPr>
              <a:t>fort</a:t>
            </a:r>
            <a:r>
              <a:rPr lang="en-US" altLang="zh-CN" dirty="0" smtClean="0"/>
              <a:t> located in the city of </a:t>
            </a:r>
            <a:r>
              <a:rPr lang="en-US" altLang="zh-CN" dirty="0" smtClean="0">
                <a:hlinkClick r:id="rId4" action="ppaction://hlinkfile" tooltip="Prague"/>
              </a:rPr>
              <a:t>Prague</a:t>
            </a:r>
            <a:r>
              <a:rPr lang="en-US" altLang="zh-CN" dirty="0" smtClean="0"/>
              <a:t>, </a:t>
            </a:r>
            <a:r>
              <a:rPr lang="en-US" altLang="zh-CN" dirty="0" smtClean="0">
                <a:hlinkClick r:id="rId5" action="ppaction://hlinkfile" tooltip="Czech Republic"/>
              </a:rPr>
              <a:t>Czech Republic</a:t>
            </a:r>
            <a:r>
              <a:rPr lang="en-US" altLang="zh-CN" dirty="0" smtClean="0"/>
              <a:t>. It was probably built in the 10th century, on a hill over the </a:t>
            </a:r>
            <a:r>
              <a:rPr lang="en-US" altLang="zh-CN" dirty="0" smtClean="0">
                <a:hlinkClick r:id="rId6" action="ppaction://hlinkfile" tooltip="Vltava River"/>
              </a:rPr>
              <a:t>Vltava River</a:t>
            </a:r>
            <a:r>
              <a:rPr lang="en-US" altLang="zh-CN" dirty="0" smtClean="0"/>
              <a:t>. Situated within the castle is the </a:t>
            </a:r>
            <a:r>
              <a:rPr lang="en-US" altLang="zh-CN" dirty="0" smtClean="0">
                <a:hlinkClick r:id="rId7" action="ppaction://hlinkfile" tooltip="Cathedral of Saint Paul and Peter"/>
              </a:rPr>
              <a:t>Basilica of St Peter and St Paul</a:t>
            </a:r>
            <a:r>
              <a:rPr lang="en-US" altLang="zh-CN" dirty="0" smtClean="0"/>
              <a:t>, as well as the </a:t>
            </a:r>
            <a:r>
              <a:rPr lang="en-US" altLang="zh-CN" dirty="0" err="1" smtClean="0">
                <a:hlinkClick r:id="rId8" action="ppaction://hlinkfile" tooltip="Vyšehrad cemetery"/>
              </a:rPr>
              <a:t>Vyšehrad</a:t>
            </a:r>
            <a:r>
              <a:rPr lang="en-US" altLang="zh-CN" dirty="0" smtClean="0">
                <a:hlinkClick r:id="rId8" action="ppaction://hlinkfile" tooltip="Vyšehrad cemetery"/>
              </a:rPr>
              <a:t> Cemetery</a:t>
            </a:r>
            <a:r>
              <a:rPr lang="en-US" altLang="zh-CN" dirty="0" smtClean="0"/>
              <a:t>, containing the remains of many famous people from </a:t>
            </a:r>
            <a:r>
              <a:rPr lang="en-US" altLang="zh-CN" dirty="0" smtClean="0">
                <a:hlinkClick r:id="rId5" action="ppaction://hlinkfile" tooltip="Czech Republic"/>
              </a:rPr>
              <a:t>Czech</a:t>
            </a:r>
            <a:r>
              <a:rPr lang="en-US" altLang="zh-CN" dirty="0" smtClean="0"/>
              <a:t> history, among them </a:t>
            </a:r>
            <a:r>
              <a:rPr lang="en-US" altLang="zh-CN" dirty="0" err="1" smtClean="0">
                <a:hlinkClick r:id="rId9" action="ppaction://hlinkfile" tooltip="Antonín Dvořák"/>
              </a:rPr>
              <a:t>Antonín</a:t>
            </a:r>
            <a:r>
              <a:rPr lang="en-US" altLang="zh-CN" dirty="0" smtClean="0">
                <a:hlinkClick r:id="rId9" action="ppaction://hlinkfile" tooltip="Antonín Dvořák"/>
              </a:rPr>
              <a:t> </a:t>
            </a:r>
            <a:r>
              <a:rPr lang="en-US" altLang="zh-CN" dirty="0" err="1" smtClean="0">
                <a:hlinkClick r:id="rId9" action="ppaction://hlinkfile" tooltip="Antonín Dvořák"/>
              </a:rPr>
              <a:t>Dvořák</a:t>
            </a:r>
            <a:r>
              <a:rPr lang="en-US" altLang="zh-CN" dirty="0" smtClean="0"/>
              <a:t>, </a:t>
            </a:r>
            <a:r>
              <a:rPr lang="en-US" altLang="zh-CN" dirty="0" err="1" smtClean="0">
                <a:hlinkClick r:id="rId10" action="ppaction://hlinkfile" tooltip="Bedřich Smetana"/>
              </a:rPr>
              <a:t>Bedřich</a:t>
            </a:r>
            <a:r>
              <a:rPr lang="en-US" altLang="zh-CN" dirty="0" smtClean="0">
                <a:hlinkClick r:id="rId10" action="ppaction://hlinkfile" tooltip="Bedřich Smetana"/>
              </a:rPr>
              <a:t> Smetana</a:t>
            </a:r>
            <a:r>
              <a:rPr lang="en-US" altLang="zh-CN" dirty="0" smtClean="0"/>
              <a:t>, </a:t>
            </a:r>
            <a:r>
              <a:rPr lang="en-US" altLang="zh-CN" dirty="0" err="1" smtClean="0">
                <a:hlinkClick r:id="rId11" action="ppaction://hlinkfile" tooltip="Karel Čapek"/>
              </a:rPr>
              <a:t>Karel</a:t>
            </a:r>
            <a:r>
              <a:rPr lang="en-US" altLang="zh-CN" dirty="0" smtClean="0">
                <a:hlinkClick r:id="rId11" action="ppaction://hlinkfile" tooltip="Karel Čapek"/>
              </a:rPr>
              <a:t> </a:t>
            </a:r>
            <a:r>
              <a:rPr lang="en-US" altLang="zh-CN" dirty="0" err="1" smtClean="0">
                <a:hlinkClick r:id="rId11" action="ppaction://hlinkfile" tooltip="Karel Čapek"/>
              </a:rPr>
              <a:t>Čapek</a:t>
            </a:r>
            <a:r>
              <a:rPr lang="en-US" altLang="zh-CN" dirty="0" smtClean="0"/>
              <a:t>, and </a:t>
            </a:r>
            <a:r>
              <a:rPr lang="en-US" altLang="zh-CN" dirty="0" smtClean="0">
                <a:hlinkClick r:id="rId12" action="ppaction://hlinkfile" tooltip="Alphonse Mucha"/>
              </a:rPr>
              <a:t>Alphonse </a:t>
            </a:r>
            <a:r>
              <a:rPr lang="en-US" altLang="zh-CN" dirty="0" err="1" smtClean="0">
                <a:hlinkClick r:id="rId12" action="ppaction://hlinkfile" tooltip="Alphonse Mucha"/>
              </a:rPr>
              <a:t>Mucha</a:t>
            </a:r>
            <a:r>
              <a:rPr lang="en-US" altLang="zh-CN" dirty="0" smtClean="0"/>
              <a:t>. It also contains Prague's oldest surviving building, the Rotunda of St Martin from the 11th century.</a:t>
            </a:r>
          </a:p>
          <a:p>
            <a:pPr rtl="0"/>
            <a:r>
              <a:rPr lang="en-US" altLang="zh-CN" dirty="0" smtClean="0"/>
              <a:t>Local legend holds that </a:t>
            </a:r>
            <a:r>
              <a:rPr lang="en-US" altLang="zh-CN" dirty="0" err="1" smtClean="0"/>
              <a:t>Vyšehrad</a:t>
            </a:r>
            <a:r>
              <a:rPr lang="en-US" altLang="zh-CN" dirty="0" smtClean="0"/>
              <a:t> was the location of the first settlement which later became Prague, though thus far this claim remains unsubstantiated.</a:t>
            </a:r>
          </a:p>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16</a:t>
            </a:fld>
            <a:endParaRPr lang="zh-CN" altLang="en-US"/>
          </a:p>
        </p:txBody>
      </p:sp>
    </p:spTree>
    <p:extLst>
      <p:ext uri="{BB962C8B-B14F-4D97-AF65-F5344CB8AC3E}">
        <p14:creationId xmlns:p14="http://schemas.microsoft.com/office/powerpoint/2010/main" val="1128461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Prague Castle (Czech: </a:t>
            </a:r>
            <a:r>
              <a:rPr lang="en-US" altLang="zh-CN" dirty="0" err="1" smtClean="0"/>
              <a:t>Pražský</a:t>
            </a:r>
            <a:r>
              <a:rPr lang="en-US" altLang="zh-CN" dirty="0" smtClean="0"/>
              <a:t> </a:t>
            </a:r>
            <a:r>
              <a:rPr lang="en-US" altLang="zh-CN" dirty="0" err="1" smtClean="0"/>
              <a:t>hrad</a:t>
            </a:r>
            <a:r>
              <a:rPr lang="en-US" altLang="zh-CN" dirty="0" smtClean="0"/>
              <a:t>) is a castle in Prague where the Kings of Bohemia, Holy Roman Emperors and presidents of Czechoslovakia and the Czech Republic have had their offices. The Bohemian Crown Jewels are kept within a hidden room inside it.</a:t>
            </a:r>
          </a:p>
          <a:p>
            <a:r>
              <a:rPr lang="en-US" altLang="zh-CN" dirty="0" smtClean="0"/>
              <a:t> </a:t>
            </a:r>
          </a:p>
          <a:p>
            <a:r>
              <a:rPr lang="en-US" altLang="zh-CN" dirty="0" smtClean="0"/>
              <a:t>According to Guinness Book of Records, Prague Castle is the largest ancient castle in the world. [1] It occupies an area of almost 70 000 m², at about 570 </a:t>
            </a:r>
            <a:r>
              <a:rPr lang="en-US" altLang="zh-CN" dirty="0" err="1" smtClean="0"/>
              <a:t>metres</a:t>
            </a:r>
            <a:r>
              <a:rPr lang="en-US" altLang="zh-CN" dirty="0" smtClean="0"/>
              <a:t> in length and an average of about 130 </a:t>
            </a:r>
            <a:r>
              <a:rPr lang="en-US" altLang="zh-CN" dirty="0" err="1" smtClean="0"/>
              <a:t>metres</a:t>
            </a:r>
            <a:r>
              <a:rPr lang="en-US" altLang="zh-CN" dirty="0" smtClean="0"/>
              <a:t> wide.</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19</a:t>
            </a:fld>
            <a:endParaRPr lang="zh-CN" altLang="en-US"/>
          </a:p>
        </p:txBody>
      </p:sp>
    </p:spTree>
    <p:extLst>
      <p:ext uri="{BB962C8B-B14F-4D97-AF65-F5344CB8AC3E}">
        <p14:creationId xmlns:p14="http://schemas.microsoft.com/office/powerpoint/2010/main" val="1603147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Prague Castle (Czech: </a:t>
            </a:r>
            <a:r>
              <a:rPr lang="en-US" altLang="zh-CN" dirty="0" err="1" smtClean="0"/>
              <a:t>Pražský</a:t>
            </a:r>
            <a:r>
              <a:rPr lang="en-US" altLang="zh-CN" dirty="0" smtClean="0"/>
              <a:t> </a:t>
            </a:r>
            <a:r>
              <a:rPr lang="en-US" altLang="zh-CN" dirty="0" err="1" smtClean="0"/>
              <a:t>hrad</a:t>
            </a:r>
            <a:r>
              <a:rPr lang="en-US" altLang="zh-CN" dirty="0" smtClean="0"/>
              <a:t>) is a castle in Prague where the Kings of Bohemia, Holy Roman Emperors and presidents of Czechoslovakia and the Czech Republic have had their offices. The Bohemian Crown Jewels are kept within a hidden room inside it.</a:t>
            </a:r>
          </a:p>
          <a:p>
            <a:r>
              <a:rPr lang="en-US" altLang="zh-CN" dirty="0" smtClean="0"/>
              <a:t> </a:t>
            </a:r>
          </a:p>
          <a:p>
            <a:r>
              <a:rPr lang="en-US" altLang="zh-CN" dirty="0" smtClean="0"/>
              <a:t>According to Guinness Book of Records, Prague Castle is the largest ancient castle in the world. [1] It occupies an area of almost 70 000 m², at about 570 </a:t>
            </a:r>
            <a:r>
              <a:rPr lang="en-US" altLang="zh-CN" dirty="0" err="1" smtClean="0"/>
              <a:t>metres</a:t>
            </a:r>
            <a:r>
              <a:rPr lang="en-US" altLang="zh-CN" dirty="0" smtClean="0"/>
              <a:t> in length and an average of about 130 </a:t>
            </a:r>
            <a:r>
              <a:rPr lang="en-US" altLang="zh-CN" dirty="0" err="1" smtClean="0"/>
              <a:t>metres</a:t>
            </a:r>
            <a:r>
              <a:rPr lang="en-US" altLang="zh-CN" dirty="0" smtClean="0"/>
              <a:t> wide.</a:t>
            </a:r>
          </a:p>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20</a:t>
            </a:fld>
            <a:endParaRPr lang="zh-CN" altLang="en-US"/>
          </a:p>
        </p:txBody>
      </p:sp>
    </p:spTree>
    <p:extLst>
      <p:ext uri="{BB962C8B-B14F-4D97-AF65-F5344CB8AC3E}">
        <p14:creationId xmlns:p14="http://schemas.microsoft.com/office/powerpoint/2010/main" val="3413183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night Charles Bridge is a quiet place, but during the day it changes its face into a very busy venue with painters, owners of kiosks, and vendors alongside numerous tourists crossing the bridge.</a:t>
            </a:r>
          </a:p>
          <a:p>
            <a:endParaRPr lang="en-US" altLang="zh-CN" dirty="0" smtClean="0"/>
          </a:p>
          <a:p>
            <a:r>
              <a:rPr lang="en-US" altLang="zh-CN" dirty="0" smtClean="0"/>
              <a:t>The Charles Bridge (Czech: </a:t>
            </a:r>
            <a:r>
              <a:rPr lang="en-US" altLang="zh-CN" dirty="0" err="1" smtClean="0"/>
              <a:t>Karlův</a:t>
            </a:r>
            <a:r>
              <a:rPr lang="en-US" altLang="zh-CN" dirty="0" smtClean="0"/>
              <a:t> most  listen (</a:t>
            </a:r>
            <a:r>
              <a:rPr lang="en-US" altLang="zh-CN" dirty="0" err="1" smtClean="0"/>
              <a:t>help·info</a:t>
            </a:r>
            <a:r>
              <a:rPr lang="en-US" altLang="zh-CN" dirty="0" smtClean="0"/>
              <a:t>)) is a famous historic bridge that crosses the Vltava river in Prague, Czech Republic. Its construction started in 1357 under the auspices of King Charles IV, and finished in the beginning of the 15th century. As the only means of crossing the river Vltava (</a:t>
            </a:r>
            <a:r>
              <a:rPr lang="en-US" altLang="zh-CN" dirty="0" err="1" smtClean="0"/>
              <a:t>Moldau</a:t>
            </a:r>
            <a:r>
              <a:rPr lang="en-US" altLang="zh-CN" dirty="0" smtClean="0"/>
              <a:t>) until 1841, the Charles Bridge was the most important connection between Prague Castle and the city's Old Town and adjacent areas. This "solid-land" connection made Prague important as a trade route between Eastern and Western Europe. The bridge was originally called the Stone Bridge (</a:t>
            </a:r>
            <a:r>
              <a:rPr lang="en-US" altLang="zh-CN" dirty="0" err="1" smtClean="0"/>
              <a:t>Kamenný</a:t>
            </a:r>
            <a:r>
              <a:rPr lang="en-US" altLang="zh-CN" dirty="0" smtClean="0"/>
              <a:t> most) or the Prague Bridge (</a:t>
            </a:r>
            <a:r>
              <a:rPr lang="en-US" altLang="zh-CN" dirty="0" err="1" smtClean="0"/>
              <a:t>Pražský</a:t>
            </a:r>
            <a:r>
              <a:rPr lang="en-US" altLang="zh-CN" dirty="0" smtClean="0"/>
              <a:t> most) but has been the "Charles Bridge" since 1870.</a:t>
            </a:r>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21</a:t>
            </a:fld>
            <a:endParaRPr lang="zh-CN" altLang="en-US"/>
          </a:p>
        </p:txBody>
      </p:sp>
    </p:spTree>
    <p:extLst>
      <p:ext uri="{BB962C8B-B14F-4D97-AF65-F5344CB8AC3E}">
        <p14:creationId xmlns:p14="http://schemas.microsoft.com/office/powerpoint/2010/main" val="3366922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Lennon Wall or John Lennon Wall, is a wall in Prague, Czech Republic. Once a normal wall, since the 1980s it has been filled with John Lennon-inspired graffiti and pieces of lyrics from Beatles songs.</a:t>
            </a:r>
          </a:p>
          <a:p>
            <a:r>
              <a:rPr lang="en-US" altLang="zh-CN" dirty="0" smtClean="0"/>
              <a:t> </a:t>
            </a:r>
          </a:p>
          <a:p>
            <a:r>
              <a:rPr lang="en-US" altLang="zh-CN" dirty="0" smtClean="0"/>
              <a:t>In 1988, the wall was a source of irritation for the communist regime of </a:t>
            </a:r>
            <a:r>
              <a:rPr lang="en-US" altLang="zh-CN" dirty="0" err="1" smtClean="0"/>
              <a:t>Gustáv</a:t>
            </a:r>
            <a:r>
              <a:rPr lang="en-US" altLang="zh-CN" dirty="0" smtClean="0"/>
              <a:t> </a:t>
            </a:r>
            <a:r>
              <a:rPr lang="en-US" altLang="zh-CN" dirty="0" err="1" smtClean="0"/>
              <a:t>Husák</a:t>
            </a:r>
            <a:r>
              <a:rPr lang="en-US" altLang="zh-CN" dirty="0" smtClean="0"/>
              <a:t>. Young Czechs would write grievances on the wall and in a report of the time this led to a clash between hundreds of students and security police on the nearby Charles Bridge. The movement these students followed was described ironically as "</a:t>
            </a:r>
            <a:r>
              <a:rPr lang="en-US" altLang="zh-CN" dirty="0" err="1" smtClean="0"/>
              <a:t>Lennonism</a:t>
            </a:r>
            <a:r>
              <a:rPr lang="en-US" altLang="zh-CN" dirty="0" smtClean="0"/>
              <a:t>" and Czech authorities described these people variously as alcoholics, mentally deranged, sociopathic, and agents of Western capitalism.</a:t>
            </a:r>
          </a:p>
          <a:p>
            <a:r>
              <a:rPr lang="en-US" altLang="zh-CN" dirty="0" smtClean="0"/>
              <a:t> </a:t>
            </a:r>
          </a:p>
          <a:p>
            <a:r>
              <a:rPr lang="en-US" altLang="zh-CN" dirty="0" smtClean="0"/>
              <a:t>The wall continuously undergoes change and the original portrait of Lennon is long lost under layers of new paint. Even when the wall was repainted by some authorities, on the second day it was again full of poems and flowers. Today, the wall represents a symbol of youth ideals such as love and peace.</a:t>
            </a:r>
          </a:p>
          <a:p>
            <a:r>
              <a:rPr lang="en-US" altLang="zh-CN" dirty="0" smtClean="0"/>
              <a:t> </a:t>
            </a:r>
          </a:p>
          <a:p>
            <a:r>
              <a:rPr lang="en-US" altLang="zh-CN" dirty="0" smtClean="0"/>
              <a:t>The wall is owned by the Knights of Malta, who allowed the graffiti to continue on the wall, and is located at </a:t>
            </a:r>
            <a:r>
              <a:rPr lang="en-US" altLang="zh-CN" dirty="0" err="1" smtClean="0"/>
              <a:t>Velkopřevorské</a:t>
            </a:r>
            <a:r>
              <a:rPr lang="en-US" altLang="zh-CN" dirty="0" smtClean="0"/>
              <a:t> </a:t>
            </a:r>
            <a:r>
              <a:rPr lang="en-US" altLang="zh-CN" dirty="0" err="1" smtClean="0"/>
              <a:t>náměstí</a:t>
            </a:r>
            <a:r>
              <a:rPr lang="en-US" altLang="zh-CN" dirty="0" smtClean="0"/>
              <a:t> (Grand Priory Square), </a:t>
            </a:r>
            <a:r>
              <a:rPr lang="en-US" altLang="zh-CN" dirty="0" err="1" smtClean="0"/>
              <a:t>Malá</a:t>
            </a:r>
            <a:r>
              <a:rPr lang="en-US" altLang="zh-CN" dirty="0" smtClean="0"/>
              <a:t> </a:t>
            </a:r>
            <a:r>
              <a:rPr lang="en-US" altLang="zh-CN" dirty="0" err="1" smtClean="0"/>
              <a:t>Strana</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DC52B01E-EEB8-46F6-AAE1-B8E5231E09CA}" type="slidenum">
              <a:rPr lang="zh-CN" altLang="en-US" smtClean="0"/>
              <a:t>25</a:t>
            </a:fld>
            <a:endParaRPr lang="zh-CN" altLang="en-US"/>
          </a:p>
        </p:txBody>
      </p:sp>
    </p:spTree>
    <p:extLst>
      <p:ext uri="{BB962C8B-B14F-4D97-AF65-F5344CB8AC3E}">
        <p14:creationId xmlns:p14="http://schemas.microsoft.com/office/powerpoint/2010/main" val="151217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t>2013/4/18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3436162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t>2013/4/18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831798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t>2013/4/18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992646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233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56388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46669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20884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6128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6939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99064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0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t>2013/4/18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30204017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2597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11149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58700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233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56388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46669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208843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61289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69398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9906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BC88CD6-11F3-4065-85DA-27E8963E4490}" type="datetimeFigureOut">
              <a:rPr lang="zh-CN" altLang="en-US" smtClean="0"/>
              <a:t>2013/4/18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14378823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05868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25970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111491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58700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2331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563880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466692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208843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61289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6939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BC88CD6-11F3-4065-85DA-27E8963E4490}" type="datetimeFigureOut">
              <a:rPr lang="zh-CN" altLang="en-US" smtClean="0"/>
              <a:t>2013/4/18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29972674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990648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05868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25970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11149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587008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878837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05730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753444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430357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1517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BC88CD6-11F3-4065-85DA-27E8963E4490}" type="datetimeFigureOut">
              <a:rPr lang="zh-CN" altLang="en-US" smtClean="0"/>
              <a:t>2013/4/18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7529239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586165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47140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51015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660494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18657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7893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BC88CD6-11F3-4065-85DA-27E8963E4490}" type="datetimeFigureOut">
              <a:rPr lang="zh-CN" altLang="en-US" smtClean="0"/>
              <a:t>2013/4/18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2833235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C88CD6-11F3-4065-85DA-27E8963E4490}" type="datetimeFigureOut">
              <a:rPr lang="zh-CN" altLang="en-US" smtClean="0"/>
              <a:t>2013/4/18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272531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BC88CD6-11F3-4065-85DA-27E8963E4490}" type="datetimeFigureOut">
              <a:rPr lang="zh-CN" altLang="en-US" smtClean="0"/>
              <a:t>2013/4/18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1907737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BC88CD6-11F3-4065-85DA-27E8963E4490}" type="datetimeFigureOut">
              <a:rPr lang="zh-CN" altLang="en-US" smtClean="0"/>
              <a:t>2013/4/18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1229920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C88CD6-11F3-4065-85DA-27E8963E4490}" type="datetimeFigureOut">
              <a:rPr lang="zh-CN" altLang="en-US" smtClean="0"/>
              <a:t>2013/4/18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CCA3F-46E2-45EE-B299-2C302B9142E8}" type="slidenum">
              <a:rPr lang="zh-CN" altLang="en-US" smtClean="0"/>
              <a:t>‹#›</a:t>
            </a:fld>
            <a:endParaRPr lang="zh-CN" altLang="en-US"/>
          </a:p>
        </p:txBody>
      </p:sp>
    </p:spTree>
    <p:extLst>
      <p:ext uri="{BB962C8B-B14F-4D97-AF65-F5344CB8AC3E}">
        <p14:creationId xmlns:p14="http://schemas.microsoft.com/office/powerpoint/2010/main" val="3675161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92389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92389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92389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C88CD6-11F3-4065-85DA-27E8963E4490}" type="datetimeFigureOut">
              <a:rPr lang="zh-CN" altLang="en-US" smtClean="0">
                <a:solidFill>
                  <a:prstClr val="black">
                    <a:tint val="75000"/>
                  </a:prstClr>
                </a:solidFill>
              </a:rPr>
              <a:pPr/>
              <a:t>2013/4/18</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CCA3F-46E2-45EE-B299-2C302B9142E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027133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33.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40.xml"/><Relationship Id="rId5" Type="http://schemas.openxmlformats.org/officeDocument/2006/relationships/image" Target="../media/image34.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7000" r="-7000"/>
          </a:stretch>
        </a:blipFill>
        <a:effectLst/>
      </p:bgPr>
    </p:bg>
    <p:spTree>
      <p:nvGrpSpPr>
        <p:cNvPr id="1" name=""/>
        <p:cNvGrpSpPr/>
        <p:nvPr/>
      </p:nvGrpSpPr>
      <p:grpSpPr>
        <a:xfrm>
          <a:off x="0" y="0"/>
          <a:ext cx="0" cy="0"/>
          <a:chOff x="0" y="0"/>
          <a:chExt cx="0" cy="0"/>
        </a:xfrm>
      </p:grpSpPr>
      <p:sp>
        <p:nvSpPr>
          <p:cNvPr id="4" name="矩形 3"/>
          <p:cNvSpPr/>
          <p:nvPr/>
        </p:nvSpPr>
        <p:spPr>
          <a:xfrm>
            <a:off x="1475656" y="5877272"/>
            <a:ext cx="7393371" cy="707886"/>
          </a:xfrm>
          <a:prstGeom prst="rect">
            <a:avLst/>
          </a:prstGeom>
        </p:spPr>
        <p:txBody>
          <a:bodyPr wrap="none">
            <a:spAutoFit/>
          </a:bodyPr>
          <a:lstStyle/>
          <a:p>
            <a:r>
              <a:rPr lang="en-US" altLang="zh-CN" sz="4000" b="1" dirty="0">
                <a:solidFill>
                  <a:schemeClr val="bg1"/>
                </a:solidFill>
                <a:effectLst>
                  <a:outerShdw blurRad="38100" dist="38100" dir="2700000" algn="tl">
                    <a:srgbClr val="000000">
                      <a:alpha val="43137"/>
                    </a:srgbClr>
                  </a:outerShdw>
                </a:effectLst>
                <a:latin typeface="Bradley Hand ITC" pitchFamily="66" charset="0"/>
              </a:rPr>
              <a:t>The unbearable lightness of being</a:t>
            </a:r>
            <a:endParaRPr lang="zh-CN" altLang="en-US" sz="4000" b="1" dirty="0">
              <a:solidFill>
                <a:schemeClr val="bg1"/>
              </a:solidFill>
              <a:effectLst>
                <a:outerShdw blurRad="38100" dist="38100" dir="2700000" algn="tl">
                  <a:srgbClr val="000000">
                    <a:alpha val="43137"/>
                  </a:srgbClr>
                </a:outerShdw>
              </a:effectLst>
              <a:latin typeface="Bradley Hand ITC" pitchFamily="66" charset="0"/>
            </a:endParaRPr>
          </a:p>
        </p:txBody>
      </p:sp>
      <p:pic>
        <p:nvPicPr>
          <p:cNvPr id="5" name="布拉格之恋.mp3">
            <a:hlinkClick r:id="" action="ppaction://media"/>
          </p:cNvPr>
          <p:cNvPicPr>
            <a:picLocks noChangeAspect="1"/>
          </p:cNvPicPr>
          <p:nvPr>
            <a:audioFile r:link="rId1"/>
            <p:extLst>
              <p:ext uri="{DAA4B4D4-6D71-4841-9C94-3DE7FCFB9230}">
                <p14:media xmlns:p14="http://schemas.microsoft.com/office/powerpoint/2010/main" r:embed="rId2">
                  <p14:trim end="148219.4583"/>
                </p14:media>
              </p:ext>
            </p:extLst>
          </p:nvPr>
        </p:nvPicPr>
        <p:blipFill>
          <a:blip r:embed="rId6"/>
          <a:stretch>
            <a:fillRect/>
          </a:stretch>
        </p:blipFill>
        <p:spPr>
          <a:xfrm>
            <a:off x="395536" y="5975558"/>
            <a:ext cx="609600" cy="609600"/>
          </a:xfrm>
          <a:prstGeom prst="rect">
            <a:avLst/>
          </a:prstGeom>
        </p:spPr>
      </p:pic>
    </p:spTree>
    <p:extLst>
      <p:ext uri="{BB962C8B-B14F-4D97-AF65-F5344CB8AC3E}">
        <p14:creationId xmlns:p14="http://schemas.microsoft.com/office/powerpoint/2010/main" val="3219973226"/>
      </p:ext>
    </p:extLst>
  </p:cSld>
  <p:clrMapOvr>
    <a:masterClrMapping/>
  </p:clrMapOvr>
  <mc:AlternateContent xmlns:mc="http://schemas.openxmlformats.org/markup-compatibility/2006" xmlns:p14="http://schemas.microsoft.com/office/powerpoint/2010/main">
    <mc:Choice Requires="p14">
      <p:transition spd="slow" p14:dur="2000" advTm="110000"/>
    </mc:Choice>
    <mc:Fallback xmlns="">
      <p:transition spd="slow" advTm="1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withEffect">
                                  <p:stCondLst>
                                    <p:cond delay="0"/>
                                  </p:stCondLst>
                                  <p:childTnLst>
                                    <p:cmd type="call" cmd="playFrom(0.0)">
                                      <p:cBhvr>
                                        <p:cTn id="14" dur="105000" fill="hold"/>
                                        <p:tgtEl>
                                          <p:spTgt spid="5"/>
                                        </p:tgtEl>
                                      </p:cBhvr>
                                    </p:cmd>
                                  </p:childTnLst>
                                </p:cTn>
                              </p:par>
                            </p:childTnLst>
                          </p:cTn>
                        </p:par>
                      </p:childTnLst>
                    </p:cTn>
                  </p:par>
                </p:childTnLst>
              </p:cTn>
              <p:nextCondLst>
                <p:cond evt="onClick" delay="0">
                  <p:tgtEl>
                    <p:spTgt spid="5"/>
                  </p:tgtEl>
                </p:cond>
              </p:nextCondLst>
            </p:seq>
            <p:audio>
              <p:cMediaNode vol="80000">
                <p:cTn id="15"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67544" y="5654920"/>
            <a:ext cx="403244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CN" sz="3600" b="1" dirty="0">
                <a:solidFill>
                  <a:schemeClr val="tx1"/>
                </a:solidFill>
                <a:effectLst>
                  <a:outerShdw blurRad="50800" dist="38100" algn="l" rotWithShape="0">
                    <a:prstClr val="black">
                      <a:alpha val="40000"/>
                    </a:prstClr>
                  </a:outerShdw>
                </a:effectLst>
                <a:latin typeface="Papyrus" pitchFamily="66" charset="0"/>
              </a:rPr>
              <a:t>Astronomical</a:t>
            </a:r>
            <a:r>
              <a:rPr lang="en-US" altLang="zh-CN" sz="3600" b="1" dirty="0">
                <a:solidFill>
                  <a:schemeClr val="tx1"/>
                </a:solidFill>
                <a:effectLst>
                  <a:outerShdw blurRad="38100" dist="38100" dir="2700000" algn="tl">
                    <a:schemeClr val="bg1">
                      <a:alpha val="43000"/>
                    </a:schemeClr>
                  </a:outerShdw>
                </a:effectLst>
                <a:latin typeface="Papyrus" pitchFamily="66" charset="0"/>
              </a:rPr>
              <a:t> dial</a:t>
            </a:r>
          </a:p>
        </p:txBody>
      </p:sp>
    </p:spTree>
    <p:extLst>
      <p:ext uri="{BB962C8B-B14F-4D97-AF65-F5344CB8AC3E}">
        <p14:creationId xmlns:p14="http://schemas.microsoft.com/office/powerpoint/2010/main" val="3059670714"/>
      </p:ext>
    </p:extLst>
  </p:cSld>
  <p:clrMapOvr>
    <a:masterClrMapping/>
  </p:clrMapOvr>
  <p:transition spd="slow" advTm="5000">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75571"/>
      </p:ext>
    </p:extLst>
  </p:cSld>
  <p:clrMapOvr>
    <a:masterClrMapping/>
  </p:clrMapOvr>
  <p:transition spd="slow" advTm="5000">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67544" y="5721032"/>
            <a:ext cx="36004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r>
              <a:rPr lang="en-US" altLang="zh-CN" sz="3600" b="1" dirty="0">
                <a:solidFill>
                  <a:schemeClr val="tx1"/>
                </a:solidFill>
                <a:effectLst>
                  <a:outerShdw blurRad="38100" dist="38100" dir="2700000" algn="tl">
                    <a:srgbClr val="000000">
                      <a:alpha val="43137"/>
                    </a:srgbClr>
                  </a:outerShdw>
                </a:effectLst>
                <a:latin typeface="Papyrus" pitchFamily="66" charset="0"/>
              </a:rPr>
              <a:t>Animated figures</a:t>
            </a:r>
          </a:p>
        </p:txBody>
      </p:sp>
    </p:spTree>
    <p:extLst>
      <p:ext uri="{BB962C8B-B14F-4D97-AF65-F5344CB8AC3E}">
        <p14:creationId xmlns:p14="http://schemas.microsoft.com/office/powerpoint/2010/main" val="4128234805"/>
      </p:ext>
    </p:extLst>
  </p:cSld>
  <p:clrMapOvr>
    <a:masterClrMapping/>
  </p:clrMapOvr>
  <p:transition spd="slow" advTm="10000">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Course\研一下学期\Prague\443px-PragueOrlojAniFigLef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J:\Course\研一下学期\Prague\443px-PragueOrlojAniFigR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1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67544" y="5721032"/>
            <a:ext cx="36004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r>
              <a:rPr lang="en-US" altLang="zh-CN" sz="3600" b="1" dirty="0">
                <a:solidFill>
                  <a:schemeClr val="tx1"/>
                </a:solidFill>
                <a:effectLst>
                  <a:outerShdw blurRad="38100" dist="38100" dir="2700000" algn="tl">
                    <a:srgbClr val="000000">
                      <a:alpha val="43137"/>
                    </a:srgbClr>
                  </a:outerShdw>
                </a:effectLst>
                <a:latin typeface="Papyrus" pitchFamily="66" charset="0"/>
              </a:rPr>
              <a:t>Animated figures</a:t>
            </a:r>
          </a:p>
        </p:txBody>
      </p:sp>
    </p:spTree>
    <p:extLst>
      <p:ext uri="{BB962C8B-B14F-4D97-AF65-F5344CB8AC3E}">
        <p14:creationId xmlns:p14="http://schemas.microsoft.com/office/powerpoint/2010/main" val="815089408"/>
      </p:ext>
    </p:extLst>
  </p:cSld>
  <p:clrMapOvr>
    <a:masterClrMapping/>
  </p:clrMapOvr>
  <p:transition spd="slow" advTm="10000">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5536" y="5733256"/>
            <a:ext cx="2101857"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lvl="0"/>
            <a:r>
              <a:rPr lang="en-US" altLang="zh-CN" sz="3600" b="1" dirty="0">
                <a:solidFill>
                  <a:prstClr val="black"/>
                </a:solidFill>
                <a:effectLst>
                  <a:outerShdw blurRad="38100" dist="38100" dir="2700000" algn="tl">
                    <a:srgbClr val="000000">
                      <a:alpha val="43137"/>
                    </a:srgbClr>
                  </a:outerShdw>
                </a:effectLst>
                <a:latin typeface="Papyrus" pitchFamily="66" charset="0"/>
              </a:rPr>
              <a:t>Calendar</a:t>
            </a:r>
            <a:endParaRPr lang="zh-CN" altLang="en-US" sz="3600" dirty="0">
              <a:solidFill>
                <a:prstClr val="black"/>
              </a:solidFill>
              <a:effectLst>
                <a:outerShdw blurRad="38100" dist="38100" dir="2700000" algn="tl">
                  <a:srgbClr val="000000">
                    <a:alpha val="43137"/>
                  </a:srgbClr>
                </a:outerShdw>
              </a:effectLst>
              <a:latin typeface="Papyrus" pitchFamily="66" charset="0"/>
            </a:endParaRPr>
          </a:p>
        </p:txBody>
      </p:sp>
    </p:spTree>
    <p:extLst>
      <p:ext uri="{BB962C8B-B14F-4D97-AF65-F5344CB8AC3E}">
        <p14:creationId xmlns:p14="http://schemas.microsoft.com/office/powerpoint/2010/main" val="161416465"/>
      </p:ext>
    </p:extLst>
  </p:cSld>
  <p:clrMapOvr>
    <a:masterClrMapping/>
  </p:clrMapOvr>
  <p:transition spd="slow" advTm="10000">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aka\Desktop\Prague\QQ截图201303311025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4572000" cy="611645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aka\Desktop\Prague\QQ截图2013033110273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0"/>
            <a:ext cx="4572000" cy="68665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86654" y="6093296"/>
            <a:ext cx="3942692" cy="461665"/>
          </a:xfrm>
          <a:prstGeom prst="rect">
            <a:avLst/>
          </a:prstGeom>
          <a:noFill/>
        </p:spPr>
        <p:txBody>
          <a:bodyPr wrap="square" rtlCol="0">
            <a:spAutoFit/>
          </a:bodyPr>
          <a:lstStyle/>
          <a:p>
            <a:r>
              <a:rPr lang="en-US" altLang="zh-CN" sz="2400" b="1" dirty="0" smtClean="0">
                <a:solidFill>
                  <a:schemeClr val="bg1"/>
                </a:solidFill>
                <a:latin typeface="Papyrus" pitchFamily="66" charset="0"/>
              </a:rPr>
              <a:t>St. Nicholas Church </a:t>
            </a:r>
            <a:endParaRPr lang="zh-CN" altLang="en-US" sz="2400" b="1" dirty="0">
              <a:solidFill>
                <a:schemeClr val="bg1"/>
              </a:solidFill>
              <a:latin typeface="Papyrus" pitchFamily="66" charset="0"/>
            </a:endParaRPr>
          </a:p>
        </p:txBody>
      </p:sp>
      <p:sp>
        <p:nvSpPr>
          <p:cNvPr id="3" name="TextBox 2"/>
          <p:cNvSpPr txBox="1"/>
          <p:nvPr/>
        </p:nvSpPr>
        <p:spPr>
          <a:xfrm>
            <a:off x="413792" y="6161256"/>
            <a:ext cx="3744416" cy="461665"/>
          </a:xfrm>
          <a:prstGeom prst="rect">
            <a:avLst/>
          </a:prstGeom>
          <a:noFill/>
        </p:spPr>
        <p:txBody>
          <a:bodyPr wrap="square" rtlCol="0">
            <a:spAutoFit/>
          </a:bodyPr>
          <a:lstStyle/>
          <a:p>
            <a:r>
              <a:rPr lang="en-US" altLang="zh-CN" sz="2400" b="1" i="1" dirty="0">
                <a:effectLst>
                  <a:outerShdw blurRad="38100" dist="38100" dir="2700000" algn="tl">
                    <a:srgbClr val="000000">
                      <a:alpha val="43137"/>
                    </a:srgbClr>
                  </a:outerShdw>
                </a:effectLst>
                <a:latin typeface="Papyrus" pitchFamily="66" charset="0"/>
              </a:rPr>
              <a:t>Týn </a:t>
            </a:r>
            <a:r>
              <a:rPr lang="en-US" altLang="zh-CN" sz="2400" b="1" i="1" dirty="0" smtClean="0">
                <a:effectLst>
                  <a:outerShdw blurRad="38100" dist="38100" dir="2700000" algn="tl">
                    <a:srgbClr val="000000">
                      <a:alpha val="43137"/>
                    </a:srgbClr>
                  </a:outerShdw>
                </a:effectLst>
                <a:latin typeface="Papyrus" pitchFamily="66" charset="0"/>
              </a:rPr>
              <a:t>Church</a:t>
            </a:r>
            <a:endParaRPr lang="zh-CN" altLang="en-US" sz="2400" b="1" dirty="0">
              <a:effectLst>
                <a:outerShdw blurRad="38100" dist="38100" dir="2700000" algn="tl">
                  <a:srgbClr val="000000">
                    <a:alpha val="43137"/>
                  </a:srgbClr>
                </a:outerShdw>
              </a:effectLst>
              <a:latin typeface="Papyrus" pitchFamily="66" charset="0"/>
            </a:endParaRPr>
          </a:p>
        </p:txBody>
      </p:sp>
    </p:spTree>
    <p:extLst>
      <p:ext uri="{BB962C8B-B14F-4D97-AF65-F5344CB8AC3E}">
        <p14:creationId xmlns:p14="http://schemas.microsoft.com/office/powerpoint/2010/main" val="1775836003"/>
      </p:ext>
    </p:extLst>
  </p:cSld>
  <p:clrMapOvr>
    <a:masterClrMapping/>
  </p:clrMapOvr>
  <p:transition spd="slow" advTm="20000">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3" name="TextBox 2"/>
          <p:cNvSpPr txBox="1"/>
          <p:nvPr/>
        </p:nvSpPr>
        <p:spPr>
          <a:xfrm>
            <a:off x="323528" y="5733255"/>
            <a:ext cx="2592288" cy="646331"/>
          </a:xfrm>
          <a:prstGeom prst="rect">
            <a:avLst/>
          </a:prstGeom>
          <a:noFill/>
        </p:spPr>
        <p:txBody>
          <a:bodyPr wrap="square" rtlCol="0">
            <a:spAutoFit/>
          </a:bodyPr>
          <a:lstStyle/>
          <a:p>
            <a:r>
              <a:rPr lang="en-US" altLang="zh-CN" sz="3600" b="1" dirty="0" err="1" smtClean="0">
                <a:solidFill>
                  <a:schemeClr val="bg1"/>
                </a:solidFill>
                <a:latin typeface="Papyrus" pitchFamily="66" charset="0"/>
              </a:rPr>
              <a:t>Vyšehrad</a:t>
            </a:r>
            <a:endParaRPr lang="zh-CN" altLang="en-US" sz="3600" dirty="0">
              <a:solidFill>
                <a:schemeClr val="bg1"/>
              </a:solidFill>
              <a:latin typeface="Papyrus" pitchFamily="66" charset="0"/>
            </a:endParaRPr>
          </a:p>
        </p:txBody>
      </p:sp>
    </p:spTree>
    <p:extLst>
      <p:ext uri="{BB962C8B-B14F-4D97-AF65-F5344CB8AC3E}">
        <p14:creationId xmlns:p14="http://schemas.microsoft.com/office/powerpoint/2010/main" val="1662235941"/>
      </p:ext>
    </p:extLst>
  </p:cSld>
  <p:clrMapOvr>
    <a:masterClrMapping/>
  </p:clrMapOvr>
  <p:transition spd="slow" advTm="5000">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extBox 1"/>
          <p:cNvSpPr txBox="1"/>
          <p:nvPr/>
        </p:nvSpPr>
        <p:spPr>
          <a:xfrm>
            <a:off x="323528" y="5733255"/>
            <a:ext cx="2592288" cy="646331"/>
          </a:xfrm>
          <a:prstGeom prst="rect">
            <a:avLst/>
          </a:prstGeom>
          <a:noFill/>
        </p:spPr>
        <p:txBody>
          <a:bodyPr wrap="square" rtlCol="0">
            <a:spAutoFit/>
          </a:bodyPr>
          <a:lstStyle/>
          <a:p>
            <a:r>
              <a:rPr lang="en-US" altLang="zh-CN" sz="3600" b="1" dirty="0" err="1" smtClean="0">
                <a:solidFill>
                  <a:schemeClr val="bg1"/>
                </a:solidFill>
                <a:latin typeface="Papyrus" pitchFamily="66" charset="0"/>
              </a:rPr>
              <a:t>Vyšehrad</a:t>
            </a:r>
            <a:endParaRPr lang="zh-CN" altLang="en-US" sz="3600" dirty="0">
              <a:solidFill>
                <a:schemeClr val="bg1"/>
              </a:solidFill>
              <a:latin typeface="Papyrus" pitchFamily="66" charset="0"/>
            </a:endParaRPr>
          </a:p>
        </p:txBody>
      </p:sp>
    </p:spTree>
    <p:extLst>
      <p:ext uri="{BB962C8B-B14F-4D97-AF65-F5344CB8AC3E}">
        <p14:creationId xmlns:p14="http://schemas.microsoft.com/office/powerpoint/2010/main" val="3394829751"/>
      </p:ext>
    </p:extLst>
  </p:cSld>
  <p:clrMapOvr>
    <a:masterClrMapping/>
  </p:clrMapOvr>
  <p:transition spd="slow" advTm="5000">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424" y="5399702"/>
            <a:ext cx="2773363"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8744745"/>
      </p:ext>
    </p:extLst>
  </p:cSld>
  <p:clrMapOvr>
    <a:masterClrMapping/>
  </p:clrMapOvr>
  <p:transition spd="slow" advTm="5000">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
        <p:nvSpPr>
          <p:cNvPr id="3" name="TextBox 2"/>
          <p:cNvSpPr txBox="1"/>
          <p:nvPr/>
        </p:nvSpPr>
        <p:spPr>
          <a:xfrm>
            <a:off x="323528" y="5589240"/>
            <a:ext cx="3600400" cy="769441"/>
          </a:xfrm>
          <a:prstGeom prst="rect">
            <a:avLst/>
          </a:prstGeom>
          <a:noFill/>
        </p:spPr>
        <p:txBody>
          <a:bodyPr wrap="square" rtlCol="0">
            <a:spAutoFit/>
          </a:bodyPr>
          <a:lstStyle/>
          <a:p>
            <a:r>
              <a:rPr lang="en-US" altLang="zh-CN" sz="4400" b="1" dirty="0">
                <a:solidFill>
                  <a:schemeClr val="bg1"/>
                </a:solidFill>
                <a:effectLst>
                  <a:outerShdw blurRad="38100" dist="38100" dir="2700000" algn="tl">
                    <a:srgbClr val="000000">
                      <a:alpha val="43137"/>
                    </a:srgbClr>
                  </a:outerShdw>
                </a:effectLst>
                <a:latin typeface="Bradley Hand ITC" pitchFamily="66" charset="0"/>
              </a:rPr>
              <a:t>P</a:t>
            </a:r>
            <a:r>
              <a:rPr lang="en-US" altLang="zh-CN" sz="4400" b="1" dirty="0" smtClean="0">
                <a:solidFill>
                  <a:schemeClr val="bg1"/>
                </a:solidFill>
                <a:effectLst>
                  <a:outerShdw blurRad="38100" dist="38100" dir="2700000" algn="tl">
                    <a:srgbClr val="000000">
                      <a:alpha val="43137"/>
                    </a:srgbClr>
                  </a:outerShdw>
                </a:effectLst>
                <a:latin typeface="Bradley Hand ITC" pitchFamily="66" charset="0"/>
              </a:rPr>
              <a:t>rague Castle</a:t>
            </a:r>
            <a:endParaRPr lang="zh-CN" altLang="en-US" sz="4400" b="1" dirty="0">
              <a:solidFill>
                <a:schemeClr val="bg1"/>
              </a:solidFill>
              <a:effectLst>
                <a:outerShdw blurRad="38100" dist="38100" dir="2700000" algn="tl">
                  <a:srgbClr val="000000">
                    <a:alpha val="43137"/>
                  </a:srgbClr>
                </a:outerShdw>
              </a:effectLst>
              <a:latin typeface="Bradley Hand ITC" pitchFamily="66" charset="0"/>
            </a:endParaRPr>
          </a:p>
        </p:txBody>
      </p:sp>
    </p:spTree>
    <p:extLst>
      <p:ext uri="{BB962C8B-B14F-4D97-AF65-F5344CB8AC3E}">
        <p14:creationId xmlns:p14="http://schemas.microsoft.com/office/powerpoint/2010/main" val="684169390"/>
      </p:ext>
    </p:extLst>
  </p:cSld>
  <p:clrMapOvr>
    <a:masterClrMapping/>
  </p:clrMapOvr>
  <mc:AlternateContent xmlns:mc="http://schemas.openxmlformats.org/markup-compatibility/2006" xmlns:p14="http://schemas.microsoft.com/office/powerpoint/2010/main">
    <mc:Choice Requires="p14">
      <p:transition spd="slow" p14:dur="3900" advTm="10000">
        <p14:glitter pattern="hexagon"/>
      </p:transition>
    </mc:Choice>
    <mc:Fallback xmlns="">
      <p:transition spd="slow" advTm="10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saka\Desktop\Prague\QQ截图20130330222232.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2990854" y="764704"/>
            <a:ext cx="2846432" cy="278092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ctrTitle"/>
          </p:nvPr>
        </p:nvSpPr>
        <p:spPr>
          <a:xfrm>
            <a:off x="539552" y="1340768"/>
            <a:ext cx="7772400" cy="1872208"/>
          </a:xfrm>
        </p:spPr>
        <p:txBody>
          <a:bodyPr>
            <a:normAutofit/>
          </a:bodyPr>
          <a:lstStyle/>
          <a:p>
            <a:r>
              <a:rPr lang="en-US" altLang="zh-CN" sz="9600" dirty="0" smtClean="0">
                <a:effectLst>
                  <a:outerShdw blurRad="38100" dist="38100" dir="2700000" algn="tl">
                    <a:srgbClr val="000000">
                      <a:alpha val="43137"/>
                    </a:srgbClr>
                  </a:outerShdw>
                </a:effectLst>
                <a:latin typeface="Forte" pitchFamily="66" charset="0"/>
              </a:rPr>
              <a:t>Prague</a:t>
            </a:r>
            <a:endParaRPr lang="zh-CN" altLang="en-US" sz="9600" dirty="0">
              <a:effectLst>
                <a:outerShdw blurRad="38100" dist="38100" dir="2700000" algn="tl">
                  <a:srgbClr val="000000">
                    <a:alpha val="43137"/>
                  </a:srgbClr>
                </a:outerShdw>
              </a:effectLst>
              <a:latin typeface="Forte" pitchFamily="66" charset="0"/>
            </a:endParaRPr>
          </a:p>
        </p:txBody>
      </p:sp>
      <p:sp>
        <p:nvSpPr>
          <p:cNvPr id="5" name="副标题 4"/>
          <p:cNvSpPr>
            <a:spLocks noGrp="1"/>
          </p:cNvSpPr>
          <p:nvPr>
            <p:ph type="subTitle" idx="1"/>
          </p:nvPr>
        </p:nvSpPr>
        <p:spPr>
          <a:xfrm>
            <a:off x="2123728" y="3717032"/>
            <a:ext cx="6400800" cy="1752600"/>
          </a:xfrm>
        </p:spPr>
        <p:txBody>
          <a:bodyPr/>
          <a:lstStyle/>
          <a:p>
            <a:r>
              <a:rPr lang="en-US" altLang="zh-CN" b="1" dirty="0" smtClean="0">
                <a:solidFill>
                  <a:schemeClr val="tx1"/>
                </a:solidFill>
                <a:latin typeface="Bradley Hand ITC" pitchFamily="66" charset="0"/>
              </a:rPr>
              <a:t>    Sakauu</a:t>
            </a:r>
            <a:endParaRPr lang="zh-CN" altLang="en-US" b="1" dirty="0">
              <a:solidFill>
                <a:schemeClr val="tx1"/>
              </a:solidFill>
              <a:latin typeface="Bradley Hand ITC" pitchFamily="66" charset="0"/>
            </a:endParaRPr>
          </a:p>
        </p:txBody>
      </p:sp>
      <p:pic>
        <p:nvPicPr>
          <p:cNvPr id="2050" name="Picture 2" descr="C:\Users\saka\Desktop\Prague\1280px-Prague_Panorama_-_Oct_20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93095"/>
            <a:ext cx="9144000" cy="189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333256"/>
      </p:ext>
    </p:extLst>
  </p:cSld>
  <p:clrMapOvr>
    <a:masterClrMapping/>
  </p:clrMapOvr>
  <mc:AlternateContent xmlns:mc="http://schemas.openxmlformats.org/markup-compatibility/2006" xmlns:p14="http://schemas.microsoft.com/office/powerpoint/2010/main">
    <mc:Choice Requires="p14">
      <p:transition spd="slow" p14:dur="1400" advTm="10000">
        <p14:ripple/>
      </p:transition>
    </mc:Choice>
    <mc:Fallback xmlns="">
      <p:transition spd="slow" advTm="10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saka\Desktop\Prague\QQ截图201303311044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179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64088" y="601295"/>
            <a:ext cx="3456384" cy="769441"/>
          </a:xfrm>
          <a:prstGeom prst="rect">
            <a:avLst/>
          </a:prstGeom>
          <a:noFill/>
        </p:spPr>
        <p:txBody>
          <a:bodyPr wrap="square" rtlCol="0">
            <a:spAutoFit/>
          </a:bodyPr>
          <a:lstStyle/>
          <a:p>
            <a:r>
              <a:rPr lang="en-US" altLang="zh-CN" sz="4400" b="1" dirty="0">
                <a:solidFill>
                  <a:schemeClr val="bg1"/>
                </a:solidFill>
                <a:effectLst>
                  <a:outerShdw blurRad="38100" dist="38100" dir="2700000" algn="tl">
                    <a:srgbClr val="000000">
                      <a:alpha val="43137"/>
                    </a:srgbClr>
                  </a:outerShdw>
                </a:effectLst>
                <a:latin typeface="Bradley Hand ITC" pitchFamily="66" charset="0"/>
              </a:rPr>
              <a:t>P</a:t>
            </a:r>
            <a:r>
              <a:rPr lang="en-US" altLang="zh-CN" sz="4400" b="1" dirty="0" smtClean="0">
                <a:solidFill>
                  <a:schemeClr val="bg1"/>
                </a:solidFill>
                <a:effectLst>
                  <a:outerShdw blurRad="38100" dist="38100" dir="2700000" algn="tl">
                    <a:srgbClr val="000000">
                      <a:alpha val="43137"/>
                    </a:srgbClr>
                  </a:outerShdw>
                </a:effectLst>
                <a:latin typeface="Bradley Hand ITC" pitchFamily="66" charset="0"/>
              </a:rPr>
              <a:t>rague Castle</a:t>
            </a:r>
            <a:endParaRPr lang="zh-CN" altLang="en-US" sz="4400" b="1" dirty="0">
              <a:solidFill>
                <a:schemeClr val="bg1"/>
              </a:solidFill>
              <a:effectLst>
                <a:outerShdw blurRad="38100" dist="38100" dir="2700000" algn="tl">
                  <a:srgbClr val="000000">
                    <a:alpha val="43137"/>
                  </a:srgbClr>
                </a:outerShdw>
              </a:effectLst>
              <a:latin typeface="Bradley Hand ITC" pitchFamily="66" charset="0"/>
            </a:endParaRPr>
          </a:p>
        </p:txBody>
      </p:sp>
    </p:spTree>
    <p:extLst>
      <p:ext uri="{BB962C8B-B14F-4D97-AF65-F5344CB8AC3E}">
        <p14:creationId xmlns:p14="http://schemas.microsoft.com/office/powerpoint/2010/main" val="2306573991"/>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60032" y="5589240"/>
            <a:ext cx="3672408" cy="769441"/>
          </a:xfrm>
          <a:prstGeom prst="rect">
            <a:avLst/>
          </a:prstGeom>
          <a:noFill/>
        </p:spPr>
        <p:txBody>
          <a:bodyPr wrap="square" rtlCol="0">
            <a:spAutoFit/>
          </a:bodyPr>
          <a:lstStyle/>
          <a:p>
            <a:r>
              <a:rPr lang="en-US" altLang="zh-CN" sz="4400" b="1" dirty="0">
                <a:solidFill>
                  <a:schemeClr val="bg1"/>
                </a:solidFill>
                <a:effectLst>
                  <a:outerShdw blurRad="38100" dist="38100" dir="2700000" algn="tl">
                    <a:srgbClr val="000000">
                      <a:alpha val="43137"/>
                    </a:srgbClr>
                  </a:outerShdw>
                </a:effectLst>
                <a:latin typeface="Bradley Hand ITC" pitchFamily="66" charset="0"/>
              </a:rPr>
              <a:t>Charles Bridge</a:t>
            </a:r>
            <a:endParaRPr lang="zh-CN" altLang="en-US" sz="4400" dirty="0">
              <a:solidFill>
                <a:schemeClr val="bg1"/>
              </a:solidFill>
              <a:effectLst>
                <a:outerShdw blurRad="38100" dist="38100" dir="2700000" algn="tl">
                  <a:srgbClr val="000000">
                    <a:alpha val="43137"/>
                  </a:srgbClr>
                </a:outerShdw>
              </a:effectLst>
              <a:latin typeface="Bradley Hand ITC" pitchFamily="66" charset="0"/>
            </a:endParaRPr>
          </a:p>
        </p:txBody>
      </p:sp>
    </p:spTree>
    <p:extLst>
      <p:ext uri="{BB962C8B-B14F-4D97-AF65-F5344CB8AC3E}">
        <p14:creationId xmlns:p14="http://schemas.microsoft.com/office/powerpoint/2010/main" val="2573315056"/>
      </p:ext>
    </p:extLst>
  </p:cSld>
  <p:clrMapOvr>
    <a:masterClrMapping/>
  </p:clrMapOvr>
  <mc:AlternateContent xmlns:mc="http://schemas.openxmlformats.org/markup-compatibility/2006" xmlns:p14="http://schemas.microsoft.com/office/powerpoint/2010/main">
    <mc:Choice Requires="p14">
      <p:transition spd="slow" p14:dur="1300" advClick="0" advTm="10000">
        <p14:pan dir="u"/>
      </p:transition>
    </mc:Choice>
    <mc:Fallback xmlns="">
      <p:transition spd="slow" advClick="0" advTm="10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extBox 2"/>
          <p:cNvSpPr txBox="1"/>
          <p:nvPr/>
        </p:nvSpPr>
        <p:spPr>
          <a:xfrm>
            <a:off x="4644008" y="5877272"/>
            <a:ext cx="3960440" cy="769441"/>
          </a:xfrm>
          <a:prstGeom prst="rect">
            <a:avLst/>
          </a:prstGeom>
          <a:noFill/>
        </p:spPr>
        <p:txBody>
          <a:bodyPr wrap="square" rtlCol="0">
            <a:spAutoFit/>
          </a:bodyPr>
          <a:lstStyle/>
          <a:p>
            <a:r>
              <a:rPr lang="en-US" altLang="zh-CN" sz="4400" b="1" dirty="0">
                <a:solidFill>
                  <a:schemeClr val="bg1"/>
                </a:solidFill>
                <a:latin typeface="Bradley Hand ITC" pitchFamily="66" charset="0"/>
              </a:rPr>
              <a:t>Charles Bridge</a:t>
            </a:r>
            <a:endParaRPr lang="zh-CN" altLang="en-US" sz="4400" dirty="0">
              <a:solidFill>
                <a:schemeClr val="bg1"/>
              </a:solidFill>
              <a:latin typeface="Bradley Hand ITC" pitchFamily="66" charset="0"/>
            </a:endParaRPr>
          </a:p>
        </p:txBody>
      </p:sp>
    </p:spTree>
    <p:extLst>
      <p:ext uri="{BB962C8B-B14F-4D97-AF65-F5344CB8AC3E}">
        <p14:creationId xmlns:p14="http://schemas.microsoft.com/office/powerpoint/2010/main" val="3315421324"/>
      </p:ext>
    </p:extLst>
  </p:cSld>
  <p:clrMapOvr>
    <a:masterClrMapping/>
  </p:clrMapOvr>
  <mc:AlternateContent xmlns:mc="http://schemas.openxmlformats.org/markup-compatibility/2006" xmlns:p14="http://schemas.microsoft.com/office/powerpoint/2010/main">
    <mc:Choice Requires="p14">
      <p:transition spd="slow" p14:dur="2000" advTm="10000">
        <p14:flash/>
      </p:transition>
    </mc:Choice>
    <mc:Fallback xmlns="">
      <p:transition spd="slow" advTm="10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79512" y="548680"/>
            <a:ext cx="3666388" cy="769441"/>
          </a:xfrm>
          <a:prstGeom prst="rect">
            <a:avLst/>
          </a:prstGeom>
        </p:spPr>
        <p:txBody>
          <a:bodyPr wrap="none">
            <a:spAutoFit/>
          </a:bodyPr>
          <a:lstStyle/>
          <a:p>
            <a:pPr lvl="0"/>
            <a:r>
              <a:rPr lang="en-US" altLang="zh-CN" sz="4400" b="1" dirty="0">
                <a:effectLst>
                  <a:outerShdw blurRad="38100" dist="38100" dir="2700000" algn="tl">
                    <a:srgbClr val="000000">
                      <a:alpha val="43137"/>
                    </a:srgbClr>
                  </a:outerShdw>
                </a:effectLst>
                <a:latin typeface="Bradley Hand ITC" pitchFamily="66" charset="0"/>
              </a:rPr>
              <a:t>Charles Bridge</a:t>
            </a:r>
            <a:endParaRPr lang="zh-CN" altLang="en-US" sz="4400" dirty="0">
              <a:effectLst>
                <a:outerShdw blurRad="38100" dist="38100" dir="2700000" algn="tl">
                  <a:srgbClr val="000000">
                    <a:alpha val="43137"/>
                  </a:srgbClr>
                </a:outerShdw>
              </a:effectLst>
              <a:latin typeface="Bradley Hand ITC" pitchFamily="66" charset="0"/>
            </a:endParaRPr>
          </a:p>
        </p:txBody>
      </p:sp>
    </p:spTree>
    <p:extLst>
      <p:ext uri="{BB962C8B-B14F-4D97-AF65-F5344CB8AC3E}">
        <p14:creationId xmlns:p14="http://schemas.microsoft.com/office/powerpoint/2010/main" val="492126122"/>
      </p:ext>
    </p:extLst>
  </p:cSld>
  <p:clrMapOvr>
    <a:masterClrMapping/>
  </p:clrMapOvr>
  <mc:AlternateContent xmlns:mc="http://schemas.openxmlformats.org/markup-compatibility/2006" xmlns:p14="http://schemas.microsoft.com/office/powerpoint/2010/main">
    <mc:Choice Requires="p14">
      <p:transition spd="slow" p14:dur="2000" advTm="5000">
        <p14:ferris dir="l"/>
      </p:transition>
    </mc:Choice>
    <mc:Fallback xmlns="">
      <p:transition spd="slow" advTm="5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539552" y="5589240"/>
            <a:ext cx="3666388" cy="769441"/>
          </a:xfrm>
          <a:prstGeom prst="rect">
            <a:avLst/>
          </a:prstGeom>
        </p:spPr>
        <p:txBody>
          <a:bodyPr wrap="none">
            <a:spAutoFit/>
          </a:bodyPr>
          <a:lstStyle/>
          <a:p>
            <a:pPr lvl="0"/>
            <a:r>
              <a:rPr lang="en-US" altLang="zh-CN" sz="4400" b="1" dirty="0">
                <a:effectLst>
                  <a:outerShdw blurRad="38100" dist="38100" dir="2700000" algn="tl">
                    <a:srgbClr val="000000">
                      <a:alpha val="43137"/>
                    </a:srgbClr>
                  </a:outerShdw>
                </a:effectLst>
                <a:latin typeface="Bradley Hand ITC" pitchFamily="66" charset="0"/>
              </a:rPr>
              <a:t>Charles Bridge</a:t>
            </a:r>
            <a:endParaRPr lang="zh-CN" altLang="en-US" sz="4400" dirty="0">
              <a:effectLst>
                <a:outerShdw blurRad="38100" dist="38100" dir="2700000" algn="tl">
                  <a:srgbClr val="000000">
                    <a:alpha val="43137"/>
                  </a:srgbClr>
                </a:outerShdw>
              </a:effectLst>
              <a:latin typeface="Bradley Hand ITC" pitchFamily="66" charset="0"/>
            </a:endParaRPr>
          </a:p>
        </p:txBody>
      </p:sp>
    </p:spTree>
    <p:extLst>
      <p:ext uri="{BB962C8B-B14F-4D97-AF65-F5344CB8AC3E}">
        <p14:creationId xmlns:p14="http://schemas.microsoft.com/office/powerpoint/2010/main" val="13464036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179512" y="5877272"/>
            <a:ext cx="2664296" cy="584775"/>
          </a:xfrm>
          <a:prstGeom prst="rect">
            <a:avLst/>
          </a:prstGeom>
          <a:noFill/>
        </p:spPr>
        <p:txBody>
          <a:bodyPr wrap="square" rtlCol="0">
            <a:spAutoFit/>
          </a:bodyPr>
          <a:lstStyle/>
          <a:p>
            <a:r>
              <a:rPr lang="en-US" altLang="zh-CN" sz="3200" b="1" dirty="0" smtClean="0">
                <a:solidFill>
                  <a:schemeClr val="bg1"/>
                </a:solidFill>
              </a:rPr>
              <a:t>Lennon Wall</a:t>
            </a:r>
            <a:endParaRPr lang="zh-CN" altLang="en-US" sz="3200" dirty="0">
              <a:solidFill>
                <a:schemeClr val="bg1"/>
              </a:solidFill>
            </a:endParaRPr>
          </a:p>
        </p:txBody>
      </p:sp>
    </p:spTree>
    <p:extLst>
      <p:ext uri="{BB962C8B-B14F-4D97-AF65-F5344CB8AC3E}">
        <p14:creationId xmlns:p14="http://schemas.microsoft.com/office/powerpoint/2010/main" val="2734709843"/>
      </p:ext>
    </p:extLst>
  </p:cSld>
  <p:clrMapOvr>
    <a:masterClrMapping/>
  </p:clrMapOvr>
  <mc:AlternateContent xmlns:mc="http://schemas.openxmlformats.org/markup-compatibility/2006" xmlns:p14="http://schemas.microsoft.com/office/powerpoint/2010/main">
    <mc:Choice Requires="p14">
      <p:transition spd="slow" p14:dur="2000" advTm="5000">
        <p14:ferris dir="l"/>
      </p:transition>
    </mc:Choice>
    <mc:Fallback xmlns="">
      <p:transition spd="slow" advTm="5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179512" y="5987323"/>
            <a:ext cx="5616624" cy="584775"/>
          </a:xfrm>
          <a:prstGeom prst="rect">
            <a:avLst/>
          </a:prstGeom>
          <a:noFill/>
        </p:spPr>
        <p:txBody>
          <a:bodyPr wrap="square" rtlCol="0">
            <a:spAutoFit/>
          </a:bodyPr>
          <a:lstStyle/>
          <a:p>
            <a:r>
              <a:rPr lang="en-US" altLang="zh-CN" sz="3200" b="1" dirty="0" smtClean="0">
                <a:solidFill>
                  <a:prstClr val="white"/>
                </a:solidFill>
              </a:rPr>
              <a:t>Lennon Wall in August 1981 </a:t>
            </a:r>
            <a:endParaRPr lang="zh-CN" altLang="en-US" sz="3200" dirty="0">
              <a:solidFill>
                <a:prstClr val="white"/>
              </a:solidFill>
            </a:endParaRPr>
          </a:p>
        </p:txBody>
      </p:sp>
      <p:pic>
        <p:nvPicPr>
          <p:cNvPr id="8194" name="Picture 2" descr="C:\Users\saka\Desktop\Prague\QQ截图2013033112261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72617"/>
            <a:ext cx="6966676" cy="581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660185"/>
      </p:ext>
    </p:extLst>
  </p:cSld>
  <p:clrMapOvr>
    <a:masterClrMapping/>
  </p:clrMapOvr>
  <mc:AlternateContent xmlns:mc="http://schemas.openxmlformats.org/markup-compatibility/2006" xmlns:p14="http://schemas.microsoft.com/office/powerpoint/2010/main">
    <mc:Choice Requires="p14">
      <p:transition spd="slow" p14:dur="1300" advTm="3000">
        <p14:pan dir="u"/>
      </p:transition>
    </mc:Choice>
    <mc:Fallback xmlns="">
      <p:transition spd="slow" advTm="3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179512" y="5877272"/>
            <a:ext cx="3600400" cy="584775"/>
          </a:xfrm>
          <a:prstGeom prst="rect">
            <a:avLst/>
          </a:prstGeom>
          <a:noFill/>
        </p:spPr>
        <p:txBody>
          <a:bodyPr wrap="square" rtlCol="0">
            <a:spAutoFit/>
          </a:bodyPr>
          <a:lstStyle/>
          <a:p>
            <a:r>
              <a:rPr lang="en-US" altLang="zh-CN" sz="3200" b="1" dirty="0" smtClean="0">
                <a:solidFill>
                  <a:prstClr val="white"/>
                </a:solidFill>
              </a:rPr>
              <a:t>Lennon Wall ,1993</a:t>
            </a:r>
            <a:endParaRPr lang="zh-CN" altLang="en-US" sz="3200" dirty="0">
              <a:solidFill>
                <a:prstClr val="white"/>
              </a:solidFill>
            </a:endParaRPr>
          </a:p>
        </p:txBody>
      </p:sp>
      <p:pic>
        <p:nvPicPr>
          <p:cNvPr id="9218" name="Picture 2" descr="C:\Users\saka\Desktop\Prague\QQ截图201303311229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24" y="179864"/>
            <a:ext cx="8195671" cy="5481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660185"/>
      </p:ext>
    </p:extLst>
  </p:cSld>
  <p:clrMapOvr>
    <a:masterClrMapping/>
  </p:clrMapOvr>
  <mc:AlternateContent xmlns:mc="http://schemas.openxmlformats.org/markup-compatibility/2006" xmlns:p14="http://schemas.microsoft.com/office/powerpoint/2010/main">
    <mc:Choice Requires="p14">
      <p:transition spd="slow" p14:dur="1300" advTm="3000">
        <p14:pan dir="u"/>
      </p:transition>
    </mc:Choice>
    <mc:Fallback xmlns="">
      <p:transition spd="slow" advTm="3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190992" y="5394255"/>
            <a:ext cx="2664296" cy="1077218"/>
          </a:xfrm>
          <a:prstGeom prst="rect">
            <a:avLst/>
          </a:prstGeom>
          <a:noFill/>
        </p:spPr>
        <p:txBody>
          <a:bodyPr wrap="square" rtlCol="0">
            <a:spAutoFit/>
          </a:bodyPr>
          <a:lstStyle/>
          <a:p>
            <a:r>
              <a:rPr lang="en-US" altLang="zh-CN" sz="3200" b="1" dirty="0" smtClean="0">
                <a:solidFill>
                  <a:prstClr val="white"/>
                </a:solidFill>
              </a:rPr>
              <a:t>Lennon Wall</a:t>
            </a:r>
          </a:p>
          <a:p>
            <a:r>
              <a:rPr lang="en-US" altLang="zh-CN" sz="3200" b="1" dirty="0" smtClean="0">
                <a:solidFill>
                  <a:prstClr val="white"/>
                </a:solidFill>
              </a:rPr>
              <a:t>2009</a:t>
            </a:r>
            <a:endParaRPr lang="zh-CN" altLang="en-US" sz="3200" dirty="0">
              <a:solidFill>
                <a:prstClr val="white"/>
              </a:solidFill>
            </a:endParaRPr>
          </a:p>
        </p:txBody>
      </p:sp>
      <p:pic>
        <p:nvPicPr>
          <p:cNvPr id="10242" name="Picture 2" descr="C:\Users\saka\Desktop\Prague\QQ截图2013033112301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49520"/>
            <a:ext cx="4569443" cy="687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660185"/>
      </p:ext>
    </p:extLst>
  </p:cSld>
  <p:clrMapOvr>
    <a:masterClrMapping/>
  </p:clrMapOvr>
  <mc:AlternateContent xmlns:mc="http://schemas.openxmlformats.org/markup-compatibility/2006" xmlns:p14="http://schemas.microsoft.com/office/powerpoint/2010/main">
    <mc:Choice Requires="p14">
      <p:transition spd="slow" p14:dur="1300" advTm="2000">
        <p14:pan dir="u"/>
      </p:transition>
    </mc:Choice>
    <mc:Fallback xmlns="">
      <p:transition spd="slow" advTm="2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saka\Desktop\Prague\QQ截图201303302104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77543"/>
            <a:ext cx="3200797" cy="29976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1560" y="764704"/>
            <a:ext cx="4536504" cy="2400657"/>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Papyrus" pitchFamily="66" charset="0"/>
              </a:rPr>
              <a:t>Charles </a:t>
            </a:r>
            <a:r>
              <a:rPr lang="en-US" altLang="zh-CN" sz="3200" b="1" dirty="0" smtClean="0">
                <a:effectLst>
                  <a:outerShdw blurRad="38100" dist="38100" dir="2700000" algn="tl">
                    <a:srgbClr val="000000">
                      <a:alpha val="43137"/>
                    </a:srgbClr>
                  </a:outerShdw>
                </a:effectLst>
                <a:latin typeface="Papyrus" pitchFamily="66" charset="0"/>
              </a:rPr>
              <a:t>University</a:t>
            </a:r>
          </a:p>
          <a:p>
            <a:endParaRPr lang="en-US" altLang="zh-CN" dirty="0">
              <a:effectLst>
                <a:outerShdw blurRad="38100" dist="38100" dir="2700000" algn="tl">
                  <a:srgbClr val="000000">
                    <a:alpha val="43137"/>
                  </a:srgbClr>
                </a:outerShdw>
              </a:effectLst>
            </a:endParaRPr>
          </a:p>
          <a:p>
            <a:r>
              <a:rPr lang="en-US" altLang="zh-CN" sz="2000" dirty="0" smtClean="0">
                <a:effectLst>
                  <a:outerShdw blurRad="38100" dist="38100" dir="2700000" algn="tl">
                    <a:srgbClr val="000000">
                      <a:alpha val="43137"/>
                    </a:srgbClr>
                  </a:outerShdw>
                </a:effectLst>
                <a:latin typeface="Bradley Hand ITC" pitchFamily="66" charset="0"/>
              </a:rPr>
              <a:t>Founded: April 7, 1348  by the Czech and Roman king Charles IV</a:t>
            </a:r>
          </a:p>
          <a:p>
            <a:endParaRPr lang="en-US" altLang="zh-CN" sz="2000" dirty="0">
              <a:effectLst>
                <a:outerShdw blurRad="38100" dist="38100" dir="2700000" algn="tl">
                  <a:srgbClr val="000000">
                    <a:alpha val="43137"/>
                  </a:srgbClr>
                </a:outerShdw>
              </a:effectLst>
              <a:latin typeface="Bradley Hand ITC" pitchFamily="66" charset="0"/>
            </a:endParaRPr>
          </a:p>
          <a:p>
            <a:r>
              <a:rPr lang="en-US" altLang="zh-CN" sz="2000" dirty="0" smtClean="0">
                <a:effectLst>
                  <a:outerShdw blurRad="38100" dist="38100" dir="2700000" algn="tl">
                    <a:srgbClr val="000000">
                      <a:alpha val="43137"/>
                    </a:srgbClr>
                  </a:outerShdw>
                </a:effectLst>
                <a:latin typeface="Bradley Hand ITC" pitchFamily="66" charset="0"/>
              </a:rPr>
              <a:t>Rank: the upper 1.5 percent of the World’s best universities</a:t>
            </a:r>
            <a:endParaRPr lang="zh-CN" altLang="en-US" sz="2000" dirty="0">
              <a:effectLst>
                <a:outerShdw blurRad="38100" dist="38100" dir="2700000" algn="tl">
                  <a:srgbClr val="000000">
                    <a:alpha val="43137"/>
                  </a:srgbClr>
                </a:outerShdw>
              </a:effectLst>
              <a:latin typeface="Bradley Hand ITC" pitchFamily="66" charset="0"/>
            </a:endParaRPr>
          </a:p>
        </p:txBody>
      </p:sp>
      <p:pic>
        <p:nvPicPr>
          <p:cNvPr id="3076" name="Picture 4" descr="C:\Users\saka\Desktop\Prague\QQ截图201303302136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159" y="3297801"/>
            <a:ext cx="600075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saka\Desktop\Prague\QQ截图2013033021400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904" y="3297801"/>
            <a:ext cx="2259999"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07331"/>
      </p:ext>
    </p:extLst>
  </p:cSld>
  <p:clrMapOvr>
    <a:masterClrMapping/>
  </p:clrMapOvr>
  <mc:AlternateContent xmlns:mc="http://schemas.openxmlformats.org/markup-compatibility/2006" xmlns:p14="http://schemas.microsoft.com/office/powerpoint/2010/main">
    <mc:Choice Requires="p14">
      <p:transition spd="slow" p14:dur="4000" advTm="20000">
        <p14:vortex dir="r"/>
      </p:transition>
    </mc:Choice>
    <mc:Fallback xmlns="">
      <p:transition spd="slow" advTm="20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saka\Desktop\Prague\QQ截图20130330222232.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2990854" y="764704"/>
            <a:ext cx="2846432" cy="278092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ctrTitle"/>
          </p:nvPr>
        </p:nvSpPr>
        <p:spPr>
          <a:xfrm>
            <a:off x="539552" y="1340768"/>
            <a:ext cx="7772400" cy="1872208"/>
          </a:xfrm>
        </p:spPr>
        <p:txBody>
          <a:bodyPr>
            <a:normAutofit/>
          </a:bodyPr>
          <a:lstStyle/>
          <a:p>
            <a:r>
              <a:rPr lang="en-US" altLang="zh-CN" sz="9600" dirty="0" smtClean="0">
                <a:effectLst>
                  <a:outerShdw blurRad="38100" dist="38100" dir="2700000" algn="tl">
                    <a:srgbClr val="000000">
                      <a:alpha val="43137"/>
                    </a:srgbClr>
                  </a:outerShdw>
                </a:effectLst>
                <a:latin typeface="Forte" pitchFamily="66" charset="0"/>
              </a:rPr>
              <a:t>Prague</a:t>
            </a:r>
            <a:endParaRPr lang="zh-CN" altLang="en-US" sz="9600" dirty="0">
              <a:effectLst>
                <a:outerShdw blurRad="38100" dist="38100" dir="2700000" algn="tl">
                  <a:srgbClr val="000000">
                    <a:alpha val="43137"/>
                  </a:srgbClr>
                </a:outerShdw>
              </a:effectLst>
              <a:latin typeface="Forte" pitchFamily="66" charset="0"/>
            </a:endParaRPr>
          </a:p>
        </p:txBody>
      </p:sp>
      <p:sp>
        <p:nvSpPr>
          <p:cNvPr id="5" name="副标题 4"/>
          <p:cNvSpPr>
            <a:spLocks noGrp="1"/>
          </p:cNvSpPr>
          <p:nvPr>
            <p:ph type="subTitle" idx="1"/>
          </p:nvPr>
        </p:nvSpPr>
        <p:spPr>
          <a:xfrm>
            <a:off x="2123728" y="3717032"/>
            <a:ext cx="6400800" cy="792088"/>
          </a:xfrm>
        </p:spPr>
        <p:txBody>
          <a:bodyPr/>
          <a:lstStyle/>
          <a:p>
            <a:r>
              <a:rPr lang="en-US" altLang="zh-CN" b="1" dirty="0" smtClean="0">
                <a:solidFill>
                  <a:schemeClr val="tx1"/>
                </a:solidFill>
                <a:latin typeface="Bradley Hand ITC" pitchFamily="66" charset="0"/>
              </a:rPr>
              <a:t>    Sakauu</a:t>
            </a:r>
            <a:endParaRPr lang="zh-CN" altLang="en-US" b="1" dirty="0">
              <a:solidFill>
                <a:schemeClr val="tx1"/>
              </a:solidFill>
              <a:latin typeface="Bradley Hand ITC" pitchFamily="66" charset="0"/>
            </a:endParaRPr>
          </a:p>
        </p:txBody>
      </p:sp>
      <p:pic>
        <p:nvPicPr>
          <p:cNvPr id="3074" name="Picture 2" descr="J:\Course\研一下学期\Prague\1024px-Prag-panora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03260"/>
            <a:ext cx="9140185" cy="2454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48915"/>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32304" y="5754637"/>
            <a:ext cx="6127928" cy="769441"/>
          </a:xfrm>
          <a:prstGeom prst="rect">
            <a:avLst/>
          </a:prstGeom>
          <a:noFill/>
        </p:spPr>
        <p:txBody>
          <a:bodyPr wrap="square" rtlCol="0">
            <a:spAutoFit/>
          </a:bodyPr>
          <a:lstStyle/>
          <a:p>
            <a:r>
              <a:rPr lang="en-US" altLang="zh-CN" sz="4400" b="1" dirty="0">
                <a:solidFill>
                  <a:schemeClr val="bg1"/>
                </a:solidFill>
                <a:latin typeface="Curlz MT" pitchFamily="82" charset="0"/>
              </a:rPr>
              <a:t>National Museum (Prague)</a:t>
            </a:r>
            <a:endParaRPr lang="zh-CN" altLang="en-US" sz="4400" dirty="0">
              <a:solidFill>
                <a:schemeClr val="bg1"/>
              </a:solidFill>
              <a:latin typeface="Curlz MT" pitchFamily="82" charset="0"/>
            </a:endParaRPr>
          </a:p>
        </p:txBody>
      </p:sp>
    </p:spTree>
    <p:extLst>
      <p:ext uri="{BB962C8B-B14F-4D97-AF65-F5344CB8AC3E}">
        <p14:creationId xmlns:p14="http://schemas.microsoft.com/office/powerpoint/2010/main" val="48168722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539552" y="5733256"/>
            <a:ext cx="2664296" cy="769441"/>
          </a:xfrm>
          <a:prstGeom prst="rect">
            <a:avLst/>
          </a:prstGeom>
          <a:noFill/>
        </p:spPr>
        <p:txBody>
          <a:bodyPr wrap="square" rtlCol="0">
            <a:spAutoFit/>
          </a:bodyPr>
          <a:lstStyle/>
          <a:p>
            <a:r>
              <a:rPr lang="en-US" altLang="zh-CN" sz="4400" b="1" dirty="0" err="1" smtClean="0">
                <a:solidFill>
                  <a:schemeClr val="bg1"/>
                </a:solidFill>
                <a:effectLst>
                  <a:outerShdw blurRad="38100" dist="38100" dir="2700000" algn="tl">
                    <a:srgbClr val="000000">
                      <a:alpha val="43137"/>
                    </a:srgbClr>
                  </a:outerShdw>
                </a:effectLst>
                <a:latin typeface="Curlz MT" pitchFamily="82" charset="0"/>
              </a:rPr>
              <a:t>Rudolfinum</a:t>
            </a:r>
            <a:endParaRPr lang="zh-CN" altLang="en-US" sz="4400" dirty="0">
              <a:solidFill>
                <a:schemeClr val="bg1"/>
              </a:solidFill>
              <a:effectLst>
                <a:outerShdw blurRad="38100" dist="38100" dir="2700000" algn="tl">
                  <a:srgbClr val="000000">
                    <a:alpha val="43137"/>
                  </a:srgbClr>
                </a:outerShdw>
              </a:effectLst>
              <a:latin typeface="Curlz MT" pitchFamily="82" charset="0"/>
            </a:endParaRPr>
          </a:p>
        </p:txBody>
      </p:sp>
    </p:spTree>
    <p:extLst>
      <p:ext uri="{BB962C8B-B14F-4D97-AF65-F5344CB8AC3E}">
        <p14:creationId xmlns:p14="http://schemas.microsoft.com/office/powerpoint/2010/main" val="91587347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J:\Course\研一下学期\Prague\Bedrich_Smeta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
            <a:ext cx="5866224"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1560" y="1689666"/>
            <a:ext cx="2376264" cy="1200329"/>
          </a:xfrm>
          <a:prstGeom prst="rect">
            <a:avLst/>
          </a:prstGeom>
          <a:noFill/>
        </p:spPr>
        <p:txBody>
          <a:bodyPr wrap="square" rtlCol="0">
            <a:spAutoFit/>
          </a:bodyPr>
          <a:lstStyle/>
          <a:p>
            <a:r>
              <a:rPr lang="en-US" altLang="zh-CN" sz="3600" b="1" dirty="0" err="1">
                <a:effectLst>
                  <a:outerShdw blurRad="38100" dist="38100" dir="2700000" algn="tl">
                    <a:srgbClr val="000000">
                      <a:alpha val="43137"/>
                    </a:srgbClr>
                  </a:outerShdw>
                </a:effectLst>
                <a:latin typeface="Papyrus" pitchFamily="66" charset="0"/>
              </a:rPr>
              <a:t>Bedřich</a:t>
            </a:r>
            <a:r>
              <a:rPr lang="en-US" altLang="zh-CN" sz="3600" b="1" dirty="0">
                <a:effectLst>
                  <a:outerShdw blurRad="38100" dist="38100" dir="2700000" algn="tl">
                    <a:srgbClr val="000000">
                      <a:alpha val="43137"/>
                    </a:srgbClr>
                  </a:outerShdw>
                </a:effectLst>
                <a:latin typeface="Papyrus" pitchFamily="66" charset="0"/>
              </a:rPr>
              <a:t> </a:t>
            </a:r>
            <a:endParaRPr lang="en-US" altLang="zh-CN" sz="3600" b="1" dirty="0" smtClean="0">
              <a:effectLst>
                <a:outerShdw blurRad="38100" dist="38100" dir="2700000" algn="tl">
                  <a:srgbClr val="000000">
                    <a:alpha val="43137"/>
                  </a:srgbClr>
                </a:outerShdw>
              </a:effectLst>
              <a:latin typeface="Papyrus" pitchFamily="66" charset="0"/>
            </a:endParaRPr>
          </a:p>
          <a:p>
            <a:r>
              <a:rPr lang="en-US" altLang="zh-CN" sz="3600" b="1" dirty="0" smtClean="0">
                <a:effectLst>
                  <a:outerShdw blurRad="38100" dist="38100" dir="2700000" algn="tl">
                    <a:srgbClr val="000000">
                      <a:alpha val="43137"/>
                    </a:srgbClr>
                  </a:outerShdw>
                </a:effectLst>
                <a:latin typeface="Papyrus" pitchFamily="66" charset="0"/>
              </a:rPr>
              <a:t>Smetana</a:t>
            </a:r>
            <a:endParaRPr lang="zh-CN" altLang="en-US" sz="3600" dirty="0">
              <a:effectLst>
                <a:outerShdw blurRad="38100" dist="38100" dir="2700000" algn="tl">
                  <a:srgbClr val="000000">
                    <a:alpha val="43137"/>
                  </a:srgbClr>
                </a:outerShdw>
              </a:effectLst>
              <a:latin typeface="Papyrus" pitchFamily="66" charset="0"/>
            </a:endParaRPr>
          </a:p>
        </p:txBody>
      </p:sp>
      <p:pic>
        <p:nvPicPr>
          <p:cNvPr id="3" name="Smetana - Vltava (Moldau) 沃尔塔瓦河(摩尔多河).mp3">
            <a:hlinkClick r:id="" action="ppaction://media"/>
          </p:cNvPr>
          <p:cNvPicPr>
            <a:picLocks noChangeAspect="1"/>
          </p:cNvPicPr>
          <p:nvPr>
            <a:audioFile r:link="rId1"/>
            <p:extLst>
              <p:ext uri="{DAA4B4D4-6D71-4841-9C94-3DE7FCFB9230}">
                <p14:media xmlns:p14="http://schemas.microsoft.com/office/powerpoint/2010/main" r:embed="rId2">
                  <p14:trim st="263000" end="485070.6875"/>
                </p14:media>
              </p:ext>
            </p:extLst>
          </p:nvPr>
        </p:nvPicPr>
        <p:blipFill>
          <a:blip r:embed="rId5"/>
          <a:stretch>
            <a:fillRect/>
          </a:stretch>
        </p:blipFill>
        <p:spPr>
          <a:xfrm>
            <a:off x="1190092" y="4653136"/>
            <a:ext cx="609600" cy="609600"/>
          </a:xfrm>
          <a:prstGeom prst="rect">
            <a:avLst/>
          </a:prstGeom>
        </p:spPr>
      </p:pic>
    </p:spTree>
    <p:extLst>
      <p:ext uri="{BB962C8B-B14F-4D97-AF65-F5344CB8AC3E}">
        <p14:creationId xmlns:p14="http://schemas.microsoft.com/office/powerpoint/2010/main" val="1191956727"/>
      </p:ext>
    </p:extLst>
  </p:cSld>
  <p:clrMapOvr>
    <a:masterClrMapping/>
  </p:clrMapOvr>
  <mc:AlternateContent xmlns:mc="http://schemas.openxmlformats.org/markup-compatibility/2006" xmlns:p14="http://schemas.microsoft.com/office/powerpoint/2010/main">
    <mc:Choice Requires="p14">
      <p:transition spd="slow" p14:dur="1500" advTm="55000">
        <p:split orient="vert"/>
      </p:transition>
    </mc:Choice>
    <mc:Fallback xmlns="">
      <p:transition spd="slow" advTm="55000">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251520" y="332656"/>
            <a:ext cx="7704856" cy="646331"/>
          </a:xfrm>
          <a:prstGeom prst="rect">
            <a:avLst/>
          </a:prstGeom>
          <a:noFill/>
        </p:spPr>
        <p:txBody>
          <a:bodyPr wrap="square" rtlCol="0">
            <a:spAutoFit/>
          </a:bodyPr>
          <a:lstStyle/>
          <a:p>
            <a:r>
              <a:rPr lang="en-US" altLang="zh-CN" sz="3600" b="1" dirty="0">
                <a:solidFill>
                  <a:prstClr val="white"/>
                </a:solidFill>
                <a:effectLst>
                  <a:outerShdw blurRad="38100" dist="38100" dir="2700000" algn="tl">
                    <a:srgbClr val="000000">
                      <a:alpha val="43137"/>
                    </a:srgbClr>
                  </a:outerShdw>
                </a:effectLst>
                <a:latin typeface="Curlz MT" pitchFamily="82" charset="0"/>
              </a:rPr>
              <a:t>Prague Spring International Music </a:t>
            </a:r>
            <a:r>
              <a:rPr lang="en-US" altLang="zh-CN" sz="3600" b="1" dirty="0" smtClean="0">
                <a:solidFill>
                  <a:prstClr val="white"/>
                </a:solidFill>
                <a:effectLst>
                  <a:outerShdw blurRad="38100" dist="38100" dir="2700000" algn="tl">
                    <a:srgbClr val="000000">
                      <a:alpha val="43137"/>
                    </a:srgbClr>
                  </a:outerShdw>
                </a:effectLst>
                <a:latin typeface="Curlz MT" pitchFamily="82" charset="0"/>
              </a:rPr>
              <a:t>Festival  </a:t>
            </a:r>
            <a:endParaRPr lang="zh-CN" altLang="en-US" sz="3600" dirty="0">
              <a:solidFill>
                <a:prstClr val="white"/>
              </a:solidFill>
              <a:effectLst>
                <a:outerShdw blurRad="38100" dist="38100" dir="2700000" algn="tl">
                  <a:srgbClr val="000000">
                    <a:alpha val="43137"/>
                  </a:srgbClr>
                </a:outerShdw>
              </a:effectLst>
              <a:latin typeface="Curlz MT" pitchFamily="82" charset="0"/>
            </a:endParaRPr>
          </a:p>
        </p:txBody>
      </p:sp>
    </p:spTree>
    <p:extLst>
      <p:ext uri="{BB962C8B-B14F-4D97-AF65-F5344CB8AC3E}">
        <p14:creationId xmlns:p14="http://schemas.microsoft.com/office/powerpoint/2010/main" val="3065495145"/>
      </p:ext>
    </p:extLst>
  </p:cSld>
  <p:clrMapOvr>
    <a:masterClrMapping/>
  </p:clrMapOvr>
  <mc:AlternateContent xmlns:mc="http://schemas.openxmlformats.org/markup-compatibility/2006" xmlns:p14="http://schemas.microsoft.com/office/powerpoint/2010/main">
    <mc:Choice Requires="p14">
      <p:transition spd="slow" p14:dur="1600" advTm="10000">
        <p14:prism dir="d" isContent="1"/>
      </p:transition>
    </mc:Choice>
    <mc:Fallback xmlns="">
      <p:transition spd="slow" advTm="1000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611560" y="5772933"/>
            <a:ext cx="396044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Curlz MT" pitchFamily="82" charset="0"/>
              </a:rPr>
              <a:t>Czech Beer </a:t>
            </a:r>
            <a:r>
              <a:rPr lang="en-US" altLang="zh-CN" sz="3600" b="1" dirty="0" smtClean="0">
                <a:solidFill>
                  <a:schemeClr val="bg1"/>
                </a:solidFill>
                <a:effectLst>
                  <a:outerShdw blurRad="38100" dist="38100" dir="2700000" algn="tl">
                    <a:srgbClr val="000000">
                      <a:alpha val="43137"/>
                    </a:srgbClr>
                  </a:outerShdw>
                </a:effectLst>
                <a:latin typeface="Curlz MT" pitchFamily="82" charset="0"/>
              </a:rPr>
              <a:t>Festival</a:t>
            </a:r>
            <a:endParaRPr lang="zh-CN" altLang="en-US" sz="3600" dirty="0">
              <a:solidFill>
                <a:schemeClr val="bg1"/>
              </a:solidFill>
              <a:effectLst>
                <a:outerShdw blurRad="38100" dist="38100" dir="2700000" algn="tl">
                  <a:srgbClr val="000000">
                    <a:alpha val="43137"/>
                  </a:srgbClr>
                </a:outerShdw>
              </a:effectLst>
              <a:latin typeface="Curlz MT" pitchFamily="82" charset="0"/>
            </a:endParaRPr>
          </a:p>
        </p:txBody>
      </p:sp>
    </p:spTree>
    <p:extLst>
      <p:ext uri="{BB962C8B-B14F-4D97-AF65-F5344CB8AC3E}">
        <p14:creationId xmlns:p14="http://schemas.microsoft.com/office/powerpoint/2010/main" val="1705531854"/>
      </p:ext>
    </p:extLst>
  </p:cSld>
  <p:clrMapOvr>
    <a:masterClrMapping/>
  </p:clrMapOvr>
  <p:transition spd="slow" advTm="10000">
    <p:randomBa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604477"/>
      </p:ext>
    </p:extLst>
  </p:cSld>
  <p:clrMapOvr>
    <a:masterClrMapping/>
  </p:clrMapOvr>
  <mc:AlternateContent xmlns:mc="http://schemas.openxmlformats.org/markup-compatibility/2006" xmlns:p14="http://schemas.microsoft.com/office/powerpoint/2010/main">
    <mc:Choice Requires="p14">
      <p:transition spd="slow" p14:dur="1500" advTm="10000">
        <p:wipe dir="u"/>
      </p:transition>
    </mc:Choice>
    <mc:Fallback xmlns="">
      <p:transition spd="slow" advTm="10000">
        <p:wipe dir="u"/>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ka\Desktop\Prague\show_m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8000"/>
            <a:ext cx="7620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saka\Desktop\Prague\44902765200807180655173873331135191_000_64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8535" y="19697"/>
            <a:ext cx="4554252" cy="31783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4060" y="203683"/>
            <a:ext cx="3744416" cy="646331"/>
          </a:xfrm>
          <a:prstGeom prst="rect">
            <a:avLst/>
          </a:prstGeom>
          <a:solidFill>
            <a:schemeClr val="accent4">
              <a:lumMod val="40000"/>
              <a:lumOff val="60000"/>
            </a:schemeClr>
          </a:solidFill>
          <a:effectLst>
            <a:outerShdw blurRad="40000" dist="20000" dir="5400000" rotWithShape="0">
              <a:srgbClr val="000000">
                <a:alpha val="38000"/>
              </a:srgbClr>
            </a:outerShdw>
            <a:reflection blurRad="6350" stA="50000" endA="300" endPos="90000" dir="5400000" sy="-100000" algn="bl" rotWithShape="0"/>
          </a:effectLst>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altLang="zh-CN" sz="3600" b="1" dirty="0">
                <a:effectLst>
                  <a:outerShdw blurRad="38100" dist="38100" dir="2700000" algn="tl">
                    <a:srgbClr val="000000">
                      <a:alpha val="43137"/>
                    </a:srgbClr>
                  </a:outerShdw>
                </a:effectLst>
                <a:latin typeface="Papyrus" pitchFamily="66" charset="0"/>
              </a:rPr>
              <a:t>pork knee</a:t>
            </a:r>
            <a:endParaRPr lang="zh-CN" altLang="en-US" sz="3600" b="1" dirty="0">
              <a:effectLst>
                <a:outerShdw blurRad="38100" dist="38100" dir="2700000" algn="tl">
                  <a:srgbClr val="000000">
                    <a:alpha val="43137"/>
                  </a:srgbClr>
                </a:outerShdw>
              </a:effectLst>
              <a:latin typeface="Papyrus" pitchFamily="66" charset="0"/>
            </a:endParaRPr>
          </a:p>
        </p:txBody>
      </p:sp>
    </p:spTree>
    <p:extLst>
      <p:ext uri="{BB962C8B-B14F-4D97-AF65-F5344CB8AC3E}">
        <p14:creationId xmlns:p14="http://schemas.microsoft.com/office/powerpoint/2010/main" val="4099504902"/>
      </p:ext>
    </p:extLst>
  </p:cSld>
  <p:clrMapOvr>
    <a:masterClrMapping/>
  </p:clrMapOvr>
  <mc:AlternateContent xmlns:mc="http://schemas.openxmlformats.org/markup-compatibility/2006" xmlns:p14="http://schemas.microsoft.com/office/powerpoint/2010/main">
    <mc:Choice Requires="p14">
      <p:transition spd="slow" p14:dur="1600" advTm="10000">
        <p:blinds dir="vert"/>
      </p:transition>
    </mc:Choice>
    <mc:Fallback xmlns="">
      <p:transition spd="slow" advTm="10000">
        <p:blinds dir="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aka\Desktop\Prague\QQ截图201303310935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4" y="944960"/>
            <a:ext cx="5695950" cy="37909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saka\Desktop\Prague\QQ截图201303311406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775" y="3837264"/>
            <a:ext cx="4467225" cy="3019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00" y="4005064"/>
            <a:ext cx="5112568" cy="523220"/>
          </a:xfrm>
          <a:prstGeom prst="rect">
            <a:avLst/>
          </a:prstGeom>
          <a:noFill/>
        </p:spPr>
        <p:txBody>
          <a:bodyPr wrap="square" rtlCol="0">
            <a:spAutoFit/>
          </a:bodyPr>
          <a:lstStyle/>
          <a:p>
            <a:r>
              <a:rPr lang="en-US" altLang="zh-CN" sz="2800" dirty="0" smtClean="0">
                <a:latin typeface="Papyrus" pitchFamily="66" charset="0"/>
              </a:rPr>
              <a:t>Knediky - Czech </a:t>
            </a:r>
            <a:r>
              <a:rPr lang="en-US" altLang="zh-CN" sz="2800" dirty="0">
                <a:latin typeface="Papyrus" pitchFamily="66" charset="0"/>
              </a:rPr>
              <a:t>Dumpling</a:t>
            </a:r>
            <a:endParaRPr lang="zh-CN" altLang="en-US" sz="2800" dirty="0">
              <a:latin typeface="Papyrus" pitchFamily="66" charset="0"/>
            </a:endParaRPr>
          </a:p>
        </p:txBody>
      </p:sp>
      <p:pic>
        <p:nvPicPr>
          <p:cNvPr id="2052" name="Picture 4" descr="C:\Users\saka\Desktop\Prague\QQ截图2013033113542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856" y="0"/>
            <a:ext cx="3491144" cy="27153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80109" y="260648"/>
            <a:ext cx="1872208" cy="461665"/>
          </a:xfrm>
          <a:prstGeom prst="rect">
            <a:avLst/>
          </a:prstGeom>
          <a:noFill/>
        </p:spPr>
        <p:txBody>
          <a:bodyPr wrap="square" rtlCol="0">
            <a:spAutoFit/>
          </a:bodyPr>
          <a:lstStyle/>
          <a:p>
            <a:r>
              <a:rPr lang="en-US" altLang="zh-CN" sz="2400" dirty="0" smtClean="0">
                <a:latin typeface="Papyrus" pitchFamily="66" charset="0"/>
              </a:rPr>
              <a:t>Gulas (beef)</a:t>
            </a:r>
            <a:endParaRPr lang="zh-CN" altLang="en-US" dirty="0">
              <a:latin typeface="Papyrus" pitchFamily="66" charset="0"/>
            </a:endParaRPr>
          </a:p>
        </p:txBody>
      </p:sp>
      <p:sp>
        <p:nvSpPr>
          <p:cNvPr id="4" name="右箭头 3"/>
          <p:cNvSpPr/>
          <p:nvPr/>
        </p:nvSpPr>
        <p:spPr>
          <a:xfrm>
            <a:off x="5317976" y="353204"/>
            <a:ext cx="288032" cy="2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488021" y="5615880"/>
            <a:ext cx="1584176" cy="584775"/>
          </a:xfrm>
          <a:prstGeom prst="rect">
            <a:avLst/>
          </a:prstGeom>
          <a:noFill/>
        </p:spPr>
        <p:txBody>
          <a:bodyPr wrap="square" rtlCol="0">
            <a:spAutoFit/>
          </a:bodyPr>
          <a:lstStyle/>
          <a:p>
            <a:r>
              <a:rPr lang="en-US" altLang="zh-CN" sz="3200" dirty="0" err="1">
                <a:latin typeface="Papyrus" pitchFamily="66" charset="0"/>
              </a:rPr>
              <a:t>hermelín</a:t>
            </a:r>
            <a:endParaRPr lang="zh-CN" altLang="en-US" sz="3200" dirty="0">
              <a:latin typeface="Papyrus" pitchFamily="66" charset="0"/>
            </a:endParaRPr>
          </a:p>
        </p:txBody>
      </p:sp>
      <p:sp>
        <p:nvSpPr>
          <p:cNvPr id="14" name="右箭头 13"/>
          <p:cNvSpPr/>
          <p:nvPr/>
        </p:nvSpPr>
        <p:spPr>
          <a:xfrm>
            <a:off x="4252765" y="5712574"/>
            <a:ext cx="288032" cy="2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1569745"/>
      </p:ext>
    </p:extLst>
  </p:cSld>
  <p:clrMapOvr>
    <a:masterClrMapping/>
  </p:clrMapOvr>
  <p:transition spd="slow" advTm="20000">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sp>
        <p:nvSpPr>
          <p:cNvPr id="2" name="矩形 1"/>
          <p:cNvSpPr/>
          <p:nvPr/>
        </p:nvSpPr>
        <p:spPr>
          <a:xfrm>
            <a:off x="4976229" y="4919008"/>
            <a:ext cx="4167771" cy="1938992"/>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altLang="zh-CN" sz="6000" b="1" cap="none" spc="0" dirty="0" smtClean="0">
                <a:ln>
                  <a:prstDash val="solid"/>
                </a:ln>
                <a:effectLst>
                  <a:outerShdw blurRad="88000" dist="50800" dir="5040000" algn="tl">
                    <a:schemeClr val="accent4">
                      <a:tint val="80000"/>
                      <a:satMod val="250000"/>
                      <a:alpha val="45000"/>
                    </a:schemeClr>
                  </a:outerShdw>
                </a:effectLst>
                <a:latin typeface="Bradley Hand ITC" pitchFamily="66" charset="0"/>
              </a:rPr>
              <a:t>THANK YOU</a:t>
            </a:r>
            <a:endParaRPr lang="zh-CN" altLang="en-US" sz="6000" b="1" cap="none" spc="0" dirty="0">
              <a:ln>
                <a:prstDash val="solid"/>
              </a:ln>
              <a:effectLst>
                <a:outerShdw blurRad="88000" dist="50800" dir="5040000" algn="tl">
                  <a:schemeClr val="accent4">
                    <a:tint val="80000"/>
                    <a:satMod val="250000"/>
                    <a:alpha val="45000"/>
                  </a:schemeClr>
                </a:outerShdw>
              </a:effectLst>
              <a:latin typeface="Bradley Hand ITC" pitchFamily="66" charset="0"/>
            </a:endParaRPr>
          </a:p>
        </p:txBody>
      </p:sp>
    </p:spTree>
    <p:extLst>
      <p:ext uri="{BB962C8B-B14F-4D97-AF65-F5344CB8AC3E}">
        <p14:creationId xmlns:p14="http://schemas.microsoft.com/office/powerpoint/2010/main" val="2200641007"/>
      </p:ext>
    </p:extLst>
  </p:cSld>
  <p:clrMapOvr>
    <a:masterClrMapping/>
  </p:clrMapOvr>
  <mc:AlternateContent xmlns:mc="http://schemas.openxmlformats.org/markup-compatibility/2006" xmlns:p14="http://schemas.microsoft.com/office/powerpoint/2010/main">
    <mc:Choice Requires="p14">
      <p:transition spd="slow" p14:dur="3900" advTm="240000">
        <p14:glitter pattern="hexagon"/>
      </p:transition>
    </mc:Choice>
    <mc:Fallback xmlns="">
      <p:transition spd="slow" advTm="240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971600" y="42537"/>
            <a:ext cx="3312368" cy="523220"/>
          </a:xfrm>
          <a:prstGeom prst="rect">
            <a:avLst/>
          </a:prstGeom>
          <a:noFill/>
        </p:spPr>
        <p:txBody>
          <a:bodyPr wrap="square" rtlCol="0">
            <a:spAutoFit/>
          </a:bodyPr>
          <a:lstStyle/>
          <a:p>
            <a:endParaRPr lang="zh-CN" altLang="en-US" sz="2800" b="1" dirty="0"/>
          </a:p>
        </p:txBody>
      </p:sp>
      <p:sp>
        <p:nvSpPr>
          <p:cNvPr id="7" name="矩形 6"/>
          <p:cNvSpPr/>
          <p:nvPr/>
        </p:nvSpPr>
        <p:spPr>
          <a:xfrm>
            <a:off x="251520" y="5739353"/>
            <a:ext cx="5976664" cy="584775"/>
          </a:xfrm>
          <a:prstGeom prst="rect">
            <a:avLst/>
          </a:prstGeom>
          <a:gradFill flip="none" rotWithShape="1">
            <a:gsLst>
              <a:gs pos="0">
                <a:srgbClr val="F8F8F8">
                  <a:shade val="30000"/>
                  <a:satMod val="115000"/>
                </a:srgbClr>
              </a:gs>
              <a:gs pos="50000">
                <a:srgbClr val="F8F8F8">
                  <a:shade val="67500"/>
                  <a:satMod val="115000"/>
                </a:srgbClr>
              </a:gs>
              <a:gs pos="100000">
                <a:srgbClr val="F8F8F8">
                  <a:shade val="100000"/>
                  <a:satMod val="115000"/>
                </a:srgbClr>
              </a:gs>
            </a:gsLst>
            <a:lin ang="0" scaled="1"/>
            <a:tileRect/>
          </a:gradFill>
        </p:spPr>
        <p:txBody>
          <a:bodyPr wrap="square">
            <a:spAutoFit/>
          </a:bodyPr>
          <a:lstStyle/>
          <a:p>
            <a:pPr lvl="0"/>
            <a:r>
              <a:rPr lang="en-US" altLang="zh-CN" sz="3200" b="1" dirty="0" smtClean="0">
                <a:solidFill>
                  <a:prstClr val="black"/>
                </a:solidFill>
                <a:latin typeface="Papyrus" pitchFamily="66" charset="0"/>
              </a:rPr>
              <a:t>Capital </a:t>
            </a:r>
            <a:r>
              <a:rPr lang="en-US" altLang="zh-CN" sz="3200" b="1" dirty="0">
                <a:solidFill>
                  <a:prstClr val="black"/>
                </a:solidFill>
                <a:latin typeface="Papyrus" pitchFamily="66" charset="0"/>
              </a:rPr>
              <a:t>of </a:t>
            </a:r>
            <a:r>
              <a:rPr lang="en-US" altLang="zh-CN" sz="3200" b="1" dirty="0" smtClean="0">
                <a:solidFill>
                  <a:prstClr val="black"/>
                </a:solidFill>
                <a:latin typeface="Papyrus" pitchFamily="66" charset="0"/>
              </a:rPr>
              <a:t>the </a:t>
            </a:r>
            <a:r>
              <a:rPr lang="en-US" altLang="zh-CN" sz="3200" b="1" dirty="0">
                <a:solidFill>
                  <a:prstClr val="black"/>
                </a:solidFill>
                <a:latin typeface="Papyrus" pitchFamily="66" charset="0"/>
              </a:rPr>
              <a:t>Czech Republic</a:t>
            </a:r>
            <a:endParaRPr lang="zh-CN" altLang="en-US" sz="3200" b="1" dirty="0">
              <a:solidFill>
                <a:prstClr val="black"/>
              </a:solidFill>
              <a:latin typeface="Papyrus" pitchFamily="66" charset="0"/>
            </a:endParaRPr>
          </a:p>
        </p:txBody>
      </p:sp>
      <p:cxnSp>
        <p:nvCxnSpPr>
          <p:cNvPr id="9" name="直接箭头连接符 8"/>
          <p:cNvCxnSpPr/>
          <p:nvPr/>
        </p:nvCxnSpPr>
        <p:spPr>
          <a:xfrm>
            <a:off x="4932040" y="2348880"/>
            <a:ext cx="360040" cy="432048"/>
          </a:xfrm>
          <a:prstGeom prst="straightConnector1">
            <a:avLst/>
          </a:prstGeom>
          <a:ln w="635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011826"/>
      </p:ext>
    </p:extLst>
  </p:cSld>
  <p:clrMapOvr>
    <a:masterClrMapping/>
  </p:clrMapOvr>
  <p:transition spd="slow" advTm="10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11142" y="5214047"/>
            <a:ext cx="6233065" cy="1200329"/>
          </a:xfrm>
          <a:prstGeom prst="rect">
            <a:avLst/>
          </a:prstGeom>
          <a:gradFill flip="none" rotWithShape="1">
            <a:gsLst>
              <a:gs pos="0">
                <a:srgbClr val="F8F8F8">
                  <a:shade val="30000"/>
                  <a:satMod val="115000"/>
                </a:srgbClr>
              </a:gs>
              <a:gs pos="50000">
                <a:srgbClr val="F8F8F8">
                  <a:shade val="67500"/>
                  <a:satMod val="115000"/>
                </a:srgbClr>
              </a:gs>
              <a:gs pos="100000">
                <a:srgbClr val="F8F8F8">
                  <a:shade val="100000"/>
                  <a:satMod val="115000"/>
                </a:srgbClr>
              </a:gs>
            </a:gsLst>
            <a:lin ang="0" scaled="1"/>
            <a:tileRect/>
          </a:gradFill>
        </p:spPr>
        <p:txBody>
          <a:bodyPr wrap="square" rtlCol="0">
            <a:spAutoFit/>
          </a:bodyPr>
          <a:lstStyle/>
          <a:p>
            <a:pPr marL="0" lvl="1"/>
            <a:r>
              <a:rPr lang="en-US" altLang="zh-CN" sz="2400" b="1" dirty="0" smtClean="0">
                <a:latin typeface="Bradley Hand ITC" pitchFamily="66" charset="0"/>
              </a:rPr>
              <a:t>Situated in the north-west of the country on the Vltava River, at 50°05"N and 14°27"E. in the center of the Bohemian Basin.</a:t>
            </a:r>
            <a:endParaRPr lang="zh-CN" altLang="en-US" sz="2400" b="1" dirty="0">
              <a:latin typeface="Bradley Hand ITC" pitchFamily="66" charset="0"/>
            </a:endParaRPr>
          </a:p>
        </p:txBody>
      </p:sp>
    </p:spTree>
    <p:extLst>
      <p:ext uri="{BB962C8B-B14F-4D97-AF65-F5344CB8AC3E}">
        <p14:creationId xmlns:p14="http://schemas.microsoft.com/office/powerpoint/2010/main" val="3874722830"/>
      </p:ext>
    </p:extLst>
  </p:cSld>
  <p:clrMapOvr>
    <a:masterClrMapping/>
  </p:clrMapOvr>
  <mc:AlternateContent xmlns:mc="http://schemas.openxmlformats.org/markup-compatibility/2006" xmlns:p14="http://schemas.microsoft.com/office/powerpoint/2010/main">
    <mc:Choice Requires="p14">
      <p:transition spd="slow" p14:dur="3400" advTm="10000">
        <p14:reveal/>
      </p:transition>
    </mc:Choice>
    <mc:Fallback xmlns="">
      <p:transition spd="slow" advTm="10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91358" y="5931638"/>
            <a:ext cx="5224953" cy="584775"/>
          </a:xfrm>
          <a:prstGeom prst="rect">
            <a:avLst/>
          </a:prstGeom>
          <a:gradFill flip="none" rotWithShape="1">
            <a:gsLst>
              <a:gs pos="0">
                <a:srgbClr val="F8F8F8">
                  <a:shade val="30000"/>
                  <a:satMod val="115000"/>
                </a:srgbClr>
              </a:gs>
              <a:gs pos="50000">
                <a:srgbClr val="F8F8F8">
                  <a:shade val="67500"/>
                  <a:satMod val="115000"/>
                </a:srgbClr>
              </a:gs>
              <a:gs pos="100000">
                <a:srgbClr val="F8F8F8">
                  <a:shade val="100000"/>
                  <a:satMod val="115000"/>
                </a:srgbClr>
              </a:gs>
            </a:gsLst>
            <a:lin ang="0" scaled="1"/>
            <a:tileRect/>
          </a:gradFill>
        </p:spPr>
        <p:txBody>
          <a:bodyPr wrap="square" rtlCol="0">
            <a:spAutoFit/>
          </a:bodyPr>
          <a:lstStyle/>
          <a:p>
            <a:pPr marL="0" lvl="1"/>
            <a:r>
              <a:rPr lang="en-US" altLang="zh-CN" sz="3200" b="1" dirty="0" smtClean="0">
                <a:latin typeface="Bradley Hand ITC" pitchFamily="66" charset="0"/>
              </a:rPr>
              <a:t>Situated  on the Vltava River</a:t>
            </a:r>
            <a:endParaRPr lang="zh-CN" altLang="en-US" sz="3200" b="1" dirty="0">
              <a:latin typeface="Bradley Hand ITC" pitchFamily="66" charset="0"/>
            </a:endParaRPr>
          </a:p>
        </p:txBody>
      </p:sp>
    </p:spTree>
    <p:extLst>
      <p:ext uri="{BB962C8B-B14F-4D97-AF65-F5344CB8AC3E}">
        <p14:creationId xmlns:p14="http://schemas.microsoft.com/office/powerpoint/2010/main" val="3950662235"/>
      </p:ext>
    </p:extLst>
  </p:cSld>
  <p:clrMapOvr>
    <a:masterClrMapping/>
  </p:clrMapOvr>
  <mc:AlternateContent xmlns:mc="http://schemas.openxmlformats.org/markup-compatibility/2006" xmlns:p14="http://schemas.microsoft.com/office/powerpoint/2010/main">
    <mc:Choice Requires="p14">
      <p:transition spd="slow" p14:dur="3400" advTm="10000">
        <p14:reveal/>
      </p:transition>
    </mc:Choice>
    <mc:Fallback xmlns="">
      <p:transition spd="slow" advTm="10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97276802"/>
              </p:ext>
            </p:extLst>
          </p:nvPr>
        </p:nvGraphicFramePr>
        <p:xfrm>
          <a:off x="1331640" y="548680"/>
          <a:ext cx="6096000" cy="1691640"/>
        </p:xfrm>
        <a:graphic>
          <a:graphicData uri="http://schemas.openxmlformats.org/drawingml/2006/table">
            <a:tbl>
              <a:tblPr firstRow="1" bandRow="1">
                <a:tableStyleId>{5C22544A-7EE6-4342-B048-85BDC9FD1C3A}</a:tableStyleId>
              </a:tblPr>
              <a:tblGrid>
                <a:gridCol w="2304256"/>
                <a:gridCol w="1512168"/>
                <a:gridCol w="2279576"/>
              </a:tblGrid>
              <a:tr h="579120">
                <a:tc>
                  <a:txBody>
                    <a:bodyPr/>
                    <a:lstStyle/>
                    <a:p>
                      <a:r>
                        <a:rPr lang="en-US" altLang="zh-CN" sz="3200" b="1" dirty="0" smtClean="0">
                          <a:solidFill>
                            <a:schemeClr val="tx1"/>
                          </a:solidFill>
                          <a:effectLst>
                            <a:outerShdw blurRad="38100" dist="38100" dir="2700000" algn="tl">
                              <a:srgbClr val="000000">
                                <a:alpha val="43137"/>
                              </a:srgbClr>
                            </a:outerShdw>
                          </a:effectLst>
                          <a:latin typeface="Bradley Hand ITC" pitchFamily="66" charset="0"/>
                        </a:rPr>
                        <a:t>Prague</a:t>
                      </a:r>
                      <a:endParaRPr lang="zh-CN" altLang="en-US" sz="3200" b="1" dirty="0">
                        <a:solidFill>
                          <a:schemeClr val="tx1"/>
                        </a:solidFill>
                        <a:effectLst>
                          <a:outerShdw blurRad="38100" dist="38100" dir="2700000" algn="tl">
                            <a:srgbClr val="000000">
                              <a:alpha val="43137"/>
                            </a:srgbClr>
                          </a:outerShdw>
                        </a:effectLst>
                        <a:latin typeface="Bradley Hand ITC" pitchFamily="66" charset="0"/>
                      </a:endParaRPr>
                    </a:p>
                  </a:txBody>
                  <a:tcPr>
                    <a:noFill/>
                  </a:tcPr>
                </a:tc>
                <a:tc>
                  <a:txBody>
                    <a:bodyPr/>
                    <a:lstStyle/>
                    <a:p>
                      <a:endParaRPr lang="zh-CN" altLang="en-US" b="1" dirty="0">
                        <a:solidFill>
                          <a:schemeClr val="tx1"/>
                        </a:solidFill>
                        <a:effectLst>
                          <a:outerShdw blurRad="38100" dist="38100" dir="2700000" algn="tl">
                            <a:srgbClr val="000000">
                              <a:alpha val="43137"/>
                            </a:srgbClr>
                          </a:outerShdw>
                        </a:effectLst>
                        <a:latin typeface="Bradley Hand ITC" pitchFamily="66" charset="0"/>
                      </a:endParaRPr>
                    </a:p>
                  </a:txBody>
                  <a:tcPr>
                    <a:noFill/>
                  </a:tcPr>
                </a:tc>
                <a:tc>
                  <a:txBody>
                    <a:bodyPr/>
                    <a:lstStyle/>
                    <a:p>
                      <a:pPr algn="r"/>
                      <a:r>
                        <a:rPr lang="en-US" altLang="zh-CN" sz="3200" b="1" dirty="0" smtClean="0">
                          <a:solidFill>
                            <a:schemeClr val="tx1"/>
                          </a:solidFill>
                          <a:effectLst>
                            <a:outerShdw blurRad="38100" dist="38100" dir="2700000" algn="tl">
                              <a:srgbClr val="000000">
                                <a:alpha val="43137"/>
                              </a:srgbClr>
                            </a:outerShdw>
                          </a:effectLst>
                          <a:latin typeface="Bradley Hand ITC" pitchFamily="66" charset="0"/>
                        </a:rPr>
                        <a:t>Shanghai</a:t>
                      </a:r>
                      <a:endParaRPr lang="zh-CN" altLang="en-US" sz="3200" b="1" dirty="0">
                        <a:solidFill>
                          <a:schemeClr val="tx1"/>
                        </a:solidFill>
                        <a:effectLst>
                          <a:outerShdw blurRad="38100" dist="38100" dir="2700000" algn="tl">
                            <a:srgbClr val="000000">
                              <a:alpha val="43137"/>
                            </a:srgbClr>
                          </a:outerShdw>
                        </a:effectLst>
                        <a:latin typeface="Bradley Hand ITC" pitchFamily="66" charset="0"/>
                      </a:endParaRPr>
                    </a:p>
                  </a:txBody>
                  <a:tcPr>
                    <a:noFill/>
                  </a:tcPr>
                </a:tc>
              </a:tr>
              <a:tr h="370840">
                <a:tc>
                  <a:txBody>
                    <a:bodyPr/>
                    <a:lstStyle/>
                    <a:p>
                      <a:r>
                        <a:rPr lang="en-US" altLang="zh-CN" b="0" dirty="0" smtClean="0">
                          <a:effectLst>
                            <a:outerShdw blurRad="38100" dist="38100" dir="2700000" algn="tl">
                              <a:srgbClr val="000000">
                                <a:alpha val="43137"/>
                              </a:srgbClr>
                            </a:outerShdw>
                          </a:effectLst>
                          <a:latin typeface="Bradley Hand ITC" pitchFamily="66" charset="0"/>
                        </a:rPr>
                        <a:t>1,262,106(2011)</a:t>
                      </a:r>
                      <a:endParaRPr lang="zh-CN" altLang="en-US" b="0" dirty="0">
                        <a:effectLst>
                          <a:outerShdw blurRad="38100" dist="38100" dir="2700000" algn="tl">
                            <a:srgbClr val="000000">
                              <a:alpha val="43137"/>
                            </a:srgbClr>
                          </a:outerShdw>
                        </a:effectLst>
                        <a:latin typeface="Bradley Hand ITC" pitchFamily="66" charset="0"/>
                      </a:endParaRPr>
                    </a:p>
                  </a:txBody>
                  <a:tcPr>
                    <a:noFill/>
                  </a:tcPr>
                </a:tc>
                <a:tc>
                  <a:txBody>
                    <a:bodyPr/>
                    <a:lstStyle/>
                    <a:p>
                      <a:pPr algn="ctr"/>
                      <a:r>
                        <a:rPr lang="en-US" altLang="zh-CN" b="0" dirty="0" smtClean="0">
                          <a:effectLst>
                            <a:outerShdw blurRad="38100" dist="38100" dir="2700000" algn="tl">
                              <a:srgbClr val="000000">
                                <a:alpha val="43137"/>
                              </a:srgbClr>
                            </a:outerShdw>
                          </a:effectLst>
                          <a:latin typeface="Bradley Hand ITC" pitchFamily="66" charset="0"/>
                        </a:rPr>
                        <a:t>Population</a:t>
                      </a:r>
                      <a:endParaRPr lang="zh-CN" altLang="en-US" b="0" dirty="0">
                        <a:effectLst>
                          <a:outerShdw blurRad="38100" dist="38100" dir="2700000" algn="tl">
                            <a:srgbClr val="000000">
                              <a:alpha val="43137"/>
                            </a:srgbClr>
                          </a:outerShdw>
                        </a:effectLst>
                        <a:latin typeface="Bradley Hand ITC" pitchFamily="66" charset="0"/>
                      </a:endParaRPr>
                    </a:p>
                  </a:txBody>
                  <a:tcPr>
                    <a:noFill/>
                  </a:tcPr>
                </a:tc>
                <a:tc>
                  <a:txBody>
                    <a:bodyPr/>
                    <a:lstStyle/>
                    <a:p>
                      <a:pPr algn="r"/>
                      <a:r>
                        <a:rPr lang="en-US" altLang="zh-CN" b="0" dirty="0" smtClean="0">
                          <a:effectLst>
                            <a:outerShdw blurRad="38100" dist="38100" dir="2700000" algn="tl">
                              <a:srgbClr val="000000">
                                <a:alpha val="43137"/>
                              </a:srgbClr>
                            </a:outerShdw>
                          </a:effectLst>
                          <a:latin typeface="Bradley Hand ITC" pitchFamily="66" charset="0"/>
                        </a:rPr>
                        <a:t>23,019,148(2010)</a:t>
                      </a:r>
                      <a:endParaRPr lang="zh-CN" altLang="en-US" b="0" dirty="0">
                        <a:effectLst>
                          <a:outerShdw blurRad="38100" dist="38100" dir="2700000" algn="tl">
                            <a:srgbClr val="000000">
                              <a:alpha val="43137"/>
                            </a:srgbClr>
                          </a:outerShdw>
                        </a:effectLst>
                        <a:latin typeface="Bradley Hand ITC" pitchFamily="66" charset="0"/>
                      </a:endParaRPr>
                    </a:p>
                  </a:txBody>
                  <a:tcPr>
                    <a:noFill/>
                  </a:tcPr>
                </a:tc>
              </a:tr>
              <a:tr h="370840">
                <a:tc>
                  <a:txBody>
                    <a:bodyPr/>
                    <a:lstStyle/>
                    <a:p>
                      <a:r>
                        <a:rPr lang="en-US" altLang="zh-CN" b="0" dirty="0" smtClean="0">
                          <a:effectLst>
                            <a:outerShdw blurRad="38100" dist="38100" dir="2700000" algn="tl">
                              <a:srgbClr val="000000">
                                <a:alpha val="43137"/>
                              </a:srgbClr>
                            </a:outerShdw>
                          </a:effectLst>
                          <a:latin typeface="Bradley Hand ITC" pitchFamily="66" charset="0"/>
                        </a:rPr>
                        <a:t>496 km</a:t>
                      </a:r>
                      <a:r>
                        <a:rPr lang="en-US" altLang="zh-CN" b="0" baseline="30000" dirty="0" smtClean="0">
                          <a:effectLst>
                            <a:outerShdw blurRad="38100" dist="38100" dir="2700000" algn="tl">
                              <a:srgbClr val="000000">
                                <a:alpha val="43137"/>
                              </a:srgbClr>
                            </a:outerShdw>
                          </a:effectLst>
                          <a:latin typeface="Bradley Hand ITC" pitchFamily="66" charset="0"/>
                        </a:rPr>
                        <a:t>2</a:t>
                      </a:r>
                      <a:r>
                        <a:rPr lang="en-US" altLang="zh-CN" b="0" dirty="0" smtClean="0">
                          <a:effectLst>
                            <a:outerShdw blurRad="38100" dist="38100" dir="2700000" algn="tl">
                              <a:srgbClr val="000000">
                                <a:alpha val="43137"/>
                              </a:srgbClr>
                            </a:outerShdw>
                          </a:effectLst>
                          <a:latin typeface="Bradley Hand ITC" pitchFamily="66" charset="0"/>
                        </a:rPr>
                        <a:t> </a:t>
                      </a:r>
                      <a:endParaRPr lang="zh-CN" altLang="en-US" b="0" dirty="0">
                        <a:effectLst>
                          <a:outerShdw blurRad="38100" dist="38100" dir="2700000" algn="tl">
                            <a:srgbClr val="000000">
                              <a:alpha val="43137"/>
                            </a:srgbClr>
                          </a:outerShdw>
                        </a:effectLst>
                        <a:latin typeface="Bradley Hand ITC" pitchFamily="66" charset="0"/>
                      </a:endParaRPr>
                    </a:p>
                  </a:txBody>
                  <a:tcPr>
                    <a:noFill/>
                  </a:tcPr>
                </a:tc>
                <a:tc>
                  <a:txBody>
                    <a:bodyPr/>
                    <a:lstStyle/>
                    <a:p>
                      <a:pPr algn="ctr"/>
                      <a:r>
                        <a:rPr lang="en-US" altLang="zh-CN" b="0" dirty="0" smtClean="0">
                          <a:effectLst>
                            <a:outerShdw blurRad="38100" dist="38100" dir="2700000" algn="tl">
                              <a:srgbClr val="000000">
                                <a:alpha val="43137"/>
                              </a:srgbClr>
                            </a:outerShdw>
                          </a:effectLst>
                          <a:latin typeface="Bradley Hand ITC" pitchFamily="66" charset="0"/>
                        </a:rPr>
                        <a:t>Area</a:t>
                      </a:r>
                      <a:endParaRPr lang="zh-CN" altLang="en-US" b="0" dirty="0">
                        <a:effectLst>
                          <a:outerShdw blurRad="38100" dist="38100" dir="2700000" algn="tl">
                            <a:srgbClr val="000000">
                              <a:alpha val="43137"/>
                            </a:srgbClr>
                          </a:outerShdw>
                        </a:effectLst>
                        <a:latin typeface="Bradley Hand ITC" pitchFamily="66" charset="0"/>
                      </a:endParaRPr>
                    </a:p>
                  </a:txBody>
                  <a:tcPr>
                    <a:noFill/>
                  </a:tcPr>
                </a:tc>
                <a:tc>
                  <a:txBody>
                    <a:bodyPr/>
                    <a:lstStyle/>
                    <a:p>
                      <a:pPr algn="r"/>
                      <a:r>
                        <a:rPr lang="en-US" altLang="zh-CN" b="0" dirty="0" smtClean="0">
                          <a:effectLst>
                            <a:outerShdw blurRad="38100" dist="38100" dir="2700000" algn="tl">
                              <a:srgbClr val="000000">
                                <a:alpha val="43137"/>
                              </a:srgbClr>
                            </a:outerShdw>
                          </a:effectLst>
                          <a:latin typeface="Bradley Hand ITC" pitchFamily="66" charset="0"/>
                        </a:rPr>
                        <a:t>6,340.5 km</a:t>
                      </a:r>
                      <a:r>
                        <a:rPr lang="en-US" altLang="zh-CN" b="0" baseline="30000" dirty="0" smtClean="0">
                          <a:effectLst>
                            <a:outerShdw blurRad="38100" dist="38100" dir="2700000" algn="tl">
                              <a:srgbClr val="000000">
                                <a:alpha val="43137"/>
                              </a:srgbClr>
                            </a:outerShdw>
                          </a:effectLst>
                          <a:latin typeface="Bradley Hand ITC" pitchFamily="66" charset="0"/>
                        </a:rPr>
                        <a:t>2</a:t>
                      </a:r>
                      <a:r>
                        <a:rPr lang="en-US" altLang="zh-CN" b="0" dirty="0" smtClean="0">
                          <a:effectLst>
                            <a:outerShdw blurRad="38100" dist="38100" dir="2700000" algn="tl">
                              <a:srgbClr val="000000">
                                <a:alpha val="43137"/>
                              </a:srgbClr>
                            </a:outerShdw>
                          </a:effectLst>
                          <a:latin typeface="Bradley Hand ITC" pitchFamily="66" charset="0"/>
                        </a:rPr>
                        <a:t> </a:t>
                      </a:r>
                      <a:endParaRPr lang="zh-CN" altLang="en-US" b="0" dirty="0">
                        <a:effectLst>
                          <a:outerShdw blurRad="38100" dist="38100" dir="2700000" algn="tl">
                            <a:srgbClr val="000000">
                              <a:alpha val="43137"/>
                            </a:srgbClr>
                          </a:outerShdw>
                        </a:effectLst>
                        <a:latin typeface="Bradley Hand ITC" pitchFamily="66" charset="0"/>
                      </a:endParaRPr>
                    </a:p>
                  </a:txBody>
                  <a:tcP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dirty="0" smtClean="0">
                          <a:effectLst>
                            <a:outerShdw blurRad="38100" dist="38100" dir="2700000" algn="tl">
                              <a:srgbClr val="000000">
                                <a:alpha val="43137"/>
                              </a:srgbClr>
                            </a:outerShdw>
                          </a:effectLst>
                          <a:latin typeface="Bradley Hand ITC" pitchFamily="66" charset="0"/>
                        </a:rPr>
                        <a:t>9th century</a:t>
                      </a:r>
                      <a:endParaRPr lang="zh-CN" altLang="en-US" b="0" dirty="0" smtClean="0">
                        <a:effectLst>
                          <a:outerShdw blurRad="38100" dist="38100" dir="2700000" algn="tl">
                            <a:srgbClr val="000000">
                              <a:alpha val="43137"/>
                            </a:srgbClr>
                          </a:outerShdw>
                        </a:effectLst>
                        <a:latin typeface="Bradley Hand ITC" pitchFamily="66" charset="0"/>
                      </a:endParaRP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effectLst>
                            <a:outerShdw blurRad="38100" dist="38100" dir="2700000" algn="tl">
                              <a:srgbClr val="000000">
                                <a:alpha val="43137"/>
                              </a:srgbClr>
                            </a:outerShdw>
                          </a:effectLst>
                          <a:latin typeface="Bradley Hand ITC" pitchFamily="66" charset="0"/>
                        </a:rPr>
                        <a:t>Founded</a:t>
                      </a:r>
                      <a:endParaRPr lang="zh-CN" altLang="en-US" b="0" dirty="0">
                        <a:effectLst>
                          <a:outerShdw blurRad="38100" dist="38100" dir="2700000" algn="tl">
                            <a:srgbClr val="000000">
                              <a:alpha val="43137"/>
                            </a:srgbClr>
                          </a:outerShdw>
                        </a:effectLst>
                        <a:latin typeface="Bradley Hand ITC" pitchFamily="66" charset="0"/>
                      </a:endParaRPr>
                    </a:p>
                  </a:txBody>
                  <a:tcPr>
                    <a:noFill/>
                  </a:tcPr>
                </a:tc>
                <a:tc>
                  <a:txBody>
                    <a:bodyPr/>
                    <a:lstStyle/>
                    <a:p>
                      <a:pPr algn="r"/>
                      <a:r>
                        <a:rPr lang="en-US" altLang="zh-CN" b="0" dirty="0" smtClean="0">
                          <a:effectLst>
                            <a:outerShdw blurRad="38100" dist="38100" dir="2700000" algn="tl">
                              <a:srgbClr val="000000">
                                <a:alpha val="43137"/>
                              </a:srgbClr>
                            </a:outerShdw>
                          </a:effectLst>
                          <a:latin typeface="Bradley Hand ITC" pitchFamily="66" charset="0"/>
                        </a:rPr>
                        <a:t>5th–7th century</a:t>
                      </a:r>
                      <a:endParaRPr lang="zh-CN" altLang="en-US" b="0" dirty="0">
                        <a:effectLst>
                          <a:outerShdw blurRad="38100" dist="38100" dir="2700000" algn="tl">
                            <a:srgbClr val="000000">
                              <a:alpha val="43137"/>
                            </a:srgbClr>
                          </a:outerShdw>
                        </a:effectLst>
                        <a:latin typeface="Bradley Hand ITC" pitchFamily="66" charset="0"/>
                      </a:endParaRPr>
                    </a:p>
                  </a:txBody>
                  <a:tcPr>
                    <a:noFill/>
                  </a:tcPr>
                </a:tc>
              </a:tr>
            </a:tbl>
          </a:graphicData>
        </a:graphic>
      </p:graphicFrame>
      <p:graphicFrame>
        <p:nvGraphicFramePr>
          <p:cNvPr id="8" name="图表 7"/>
          <p:cNvGraphicFramePr>
            <a:graphicFrameLocks/>
          </p:cNvGraphicFramePr>
          <p:nvPr>
            <p:extLst>
              <p:ext uri="{D42A27DB-BD31-4B8C-83A1-F6EECF244321}">
                <p14:modId xmlns:p14="http://schemas.microsoft.com/office/powerpoint/2010/main" val="2049770084"/>
              </p:ext>
            </p:extLst>
          </p:nvPr>
        </p:nvGraphicFramePr>
        <p:xfrm>
          <a:off x="4427984" y="2636912"/>
          <a:ext cx="4953824" cy="3456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p:cNvGraphicFramePr>
            <a:graphicFrameLocks/>
          </p:cNvGraphicFramePr>
          <p:nvPr>
            <p:extLst>
              <p:ext uri="{D42A27DB-BD31-4B8C-83A1-F6EECF244321}">
                <p14:modId xmlns:p14="http://schemas.microsoft.com/office/powerpoint/2010/main" val="457543075"/>
              </p:ext>
            </p:extLst>
          </p:nvPr>
        </p:nvGraphicFramePr>
        <p:xfrm>
          <a:off x="-180528" y="2636912"/>
          <a:ext cx="5365104" cy="3528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04270859"/>
      </p:ext>
    </p:extLst>
  </p:cSld>
  <p:clrMapOvr>
    <a:masterClrMapping/>
  </p:clrMapOvr>
  <p:transition spd="slow" advTm="15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aka\Desktop\Prague\800PX-~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5" y="4149080"/>
            <a:ext cx="9144001" cy="18514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1963027"/>
            <a:ext cx="4032448" cy="769441"/>
          </a:xfrm>
          <a:prstGeom prst="rect">
            <a:avLst/>
          </a:prstGeom>
          <a:noFill/>
        </p:spPr>
        <p:txBody>
          <a:bodyPr wrap="square" rtlCol="0">
            <a:spAutoFit/>
          </a:bodyPr>
          <a:lstStyle/>
          <a:p>
            <a:r>
              <a:rPr lang="en-US" altLang="zh-CN" sz="4400" b="1" dirty="0" smtClean="0">
                <a:effectLst>
                  <a:outerShdw blurRad="38100" dist="38100" dir="2700000" algn="tl">
                    <a:srgbClr val="000000">
                      <a:alpha val="43137"/>
                    </a:srgbClr>
                  </a:outerShdw>
                </a:effectLst>
                <a:latin typeface="Curlz MT" pitchFamily="82" charset="0"/>
              </a:rPr>
              <a:t>Old Town Square</a:t>
            </a:r>
            <a:endParaRPr lang="zh-CN" altLang="en-US" sz="4400" b="1" dirty="0">
              <a:effectLst>
                <a:outerShdw blurRad="38100" dist="38100" dir="2700000" algn="tl">
                  <a:srgbClr val="000000">
                    <a:alpha val="43137"/>
                  </a:srgbClr>
                </a:outerShdw>
              </a:effectLst>
              <a:latin typeface="Curlz MT" pitchFamily="82" charset="0"/>
            </a:endParaRPr>
          </a:p>
        </p:txBody>
      </p:sp>
      <p:sp>
        <p:nvSpPr>
          <p:cNvPr id="3" name="TextBox 2"/>
          <p:cNvSpPr txBox="1"/>
          <p:nvPr/>
        </p:nvSpPr>
        <p:spPr>
          <a:xfrm>
            <a:off x="6874505" y="3678942"/>
            <a:ext cx="2088232" cy="400110"/>
          </a:xfrm>
          <a:prstGeom prst="rect">
            <a:avLst/>
          </a:prstGeom>
          <a:noFill/>
        </p:spPr>
        <p:txBody>
          <a:bodyPr wrap="square" rtlCol="0">
            <a:spAutoFit/>
          </a:bodyPr>
          <a:lstStyle/>
          <a:p>
            <a:r>
              <a:rPr lang="en-US" altLang="zh-CN" sz="2000" dirty="0" smtClean="0">
                <a:solidFill>
                  <a:schemeClr val="bg1"/>
                </a:solidFill>
              </a:rPr>
              <a:t>Jan Hus Memorial</a:t>
            </a:r>
            <a:endParaRPr lang="zh-CN" altLang="en-US" sz="2000" dirty="0">
              <a:solidFill>
                <a:schemeClr val="bg1"/>
              </a:solidFill>
            </a:endParaRPr>
          </a:p>
        </p:txBody>
      </p:sp>
    </p:spTree>
    <p:extLst>
      <p:ext uri="{BB962C8B-B14F-4D97-AF65-F5344CB8AC3E}">
        <p14:creationId xmlns:p14="http://schemas.microsoft.com/office/powerpoint/2010/main" val="3932490913"/>
      </p:ext>
    </p:extLst>
  </p:cSld>
  <p:clrMapOvr>
    <a:masterClrMapping/>
  </p:clrMapOvr>
  <mc:AlternateContent xmlns:mc="http://schemas.openxmlformats.org/markup-compatibility/2006" xmlns:p14="http://schemas.microsoft.com/office/powerpoint/2010/main">
    <mc:Choice Requires="p14">
      <p:transition spd="slow" p14:dur="1400" advTm="15000">
        <p14:doors dir="vert"/>
      </p:transition>
    </mc:Choice>
    <mc:Fallback xmlns="">
      <p:transition spd="slow" advTm="1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J:\Course\研一下学期\Prague\Prague_Clock_Tow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51435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80112" y="1268760"/>
            <a:ext cx="3168352" cy="1569660"/>
          </a:xfrm>
          <a:prstGeom prst="rect">
            <a:avLst/>
          </a:prstGeom>
          <a:noFill/>
        </p:spPr>
        <p:txBody>
          <a:bodyPr wrap="square" rtlCol="0">
            <a:spAutoFit/>
          </a:bodyPr>
          <a:lstStyle/>
          <a:p>
            <a:r>
              <a:rPr lang="en-US" altLang="zh-CN" sz="3200" b="1" dirty="0" smtClean="0">
                <a:effectLst>
                  <a:outerShdw blurRad="38100" dist="38100" dir="2700000" algn="tl">
                    <a:srgbClr val="000000">
                      <a:alpha val="43137"/>
                    </a:srgbClr>
                  </a:outerShdw>
                </a:effectLst>
                <a:latin typeface="Papyrus" pitchFamily="66" charset="0"/>
              </a:rPr>
              <a:t>Prague</a:t>
            </a:r>
          </a:p>
          <a:p>
            <a:r>
              <a:rPr lang="en-US" altLang="zh-CN" sz="3200" b="1" dirty="0" smtClean="0">
                <a:effectLst>
                  <a:outerShdw blurRad="38100" dist="38100" dir="2700000" algn="tl">
                    <a:srgbClr val="000000">
                      <a:alpha val="43137"/>
                    </a:srgbClr>
                  </a:outerShdw>
                </a:effectLst>
                <a:latin typeface="Papyrus" pitchFamily="66" charset="0"/>
              </a:rPr>
              <a:t>Astronomical </a:t>
            </a:r>
          </a:p>
          <a:p>
            <a:r>
              <a:rPr lang="en-US" altLang="zh-CN" sz="3200" b="1" dirty="0" smtClean="0">
                <a:effectLst>
                  <a:outerShdw blurRad="38100" dist="38100" dir="2700000" algn="tl">
                    <a:srgbClr val="000000">
                      <a:alpha val="43137"/>
                    </a:srgbClr>
                  </a:outerShdw>
                </a:effectLst>
                <a:latin typeface="Papyrus" pitchFamily="66" charset="0"/>
              </a:rPr>
              <a:t>Clock</a:t>
            </a:r>
            <a:endParaRPr lang="zh-CN" altLang="en-US" sz="3200" dirty="0">
              <a:effectLst>
                <a:outerShdw blurRad="38100" dist="38100" dir="2700000" algn="tl">
                  <a:srgbClr val="000000">
                    <a:alpha val="43137"/>
                  </a:srgbClr>
                </a:outerShdw>
              </a:effectLst>
              <a:latin typeface="Papyrus" pitchFamily="66" charset="0"/>
            </a:endParaRPr>
          </a:p>
        </p:txBody>
      </p:sp>
      <p:sp>
        <p:nvSpPr>
          <p:cNvPr id="4" name="TextBox 3"/>
          <p:cNvSpPr txBox="1"/>
          <p:nvPr/>
        </p:nvSpPr>
        <p:spPr>
          <a:xfrm>
            <a:off x="5580112" y="4005064"/>
            <a:ext cx="3024336" cy="1200329"/>
          </a:xfrm>
          <a:prstGeom prst="rect">
            <a:avLst/>
          </a:prstGeom>
          <a:noFill/>
        </p:spPr>
        <p:txBody>
          <a:bodyPr wrap="square" rtlCol="0">
            <a:spAutoFit/>
          </a:bodyPr>
          <a:lstStyle/>
          <a:p>
            <a:pPr marL="285750" indent="-285750">
              <a:buFont typeface="Wingdings" pitchFamily="2" charset="2"/>
              <a:buChar char="Ø"/>
            </a:pPr>
            <a:r>
              <a:rPr lang="en-US" altLang="zh-CN" sz="2400" b="1" dirty="0">
                <a:effectLst>
                  <a:outerShdw blurRad="38100" dist="38100" dir="2700000" algn="tl">
                    <a:srgbClr val="000000">
                      <a:alpha val="43137"/>
                    </a:srgbClr>
                  </a:outerShdw>
                </a:effectLst>
                <a:latin typeface="Papyrus" pitchFamily="66" charset="0"/>
              </a:rPr>
              <a:t>Astronomical </a:t>
            </a:r>
            <a:r>
              <a:rPr lang="en-US" altLang="zh-CN" sz="2400" b="1" dirty="0" smtClean="0">
                <a:effectLst>
                  <a:outerShdw blurRad="38100" dist="38100" dir="2700000" algn="tl">
                    <a:srgbClr val="000000">
                      <a:alpha val="43137"/>
                    </a:srgbClr>
                  </a:outerShdw>
                </a:effectLst>
                <a:latin typeface="Papyrus" pitchFamily="66" charset="0"/>
              </a:rPr>
              <a:t>dial</a:t>
            </a:r>
          </a:p>
          <a:p>
            <a:pPr marL="285750" indent="-285750">
              <a:buFont typeface="Wingdings" pitchFamily="2" charset="2"/>
              <a:buChar char="Ø"/>
            </a:pPr>
            <a:r>
              <a:rPr lang="en-US" altLang="zh-CN" sz="2400" b="1" dirty="0">
                <a:effectLst>
                  <a:outerShdw blurRad="38100" dist="38100" dir="2700000" algn="tl">
                    <a:srgbClr val="000000">
                      <a:alpha val="43137"/>
                    </a:srgbClr>
                  </a:outerShdw>
                </a:effectLst>
                <a:latin typeface="Papyrus" pitchFamily="66" charset="0"/>
              </a:rPr>
              <a:t>Animated </a:t>
            </a:r>
            <a:r>
              <a:rPr lang="en-US" altLang="zh-CN" sz="2400" b="1" dirty="0" smtClean="0">
                <a:effectLst>
                  <a:outerShdw blurRad="38100" dist="38100" dir="2700000" algn="tl">
                    <a:srgbClr val="000000">
                      <a:alpha val="43137"/>
                    </a:srgbClr>
                  </a:outerShdw>
                </a:effectLst>
                <a:latin typeface="Papyrus" pitchFamily="66" charset="0"/>
              </a:rPr>
              <a:t>figures</a:t>
            </a:r>
          </a:p>
          <a:p>
            <a:pPr marL="285750" indent="-285750">
              <a:buFont typeface="Wingdings" pitchFamily="2" charset="2"/>
              <a:buChar char="Ø"/>
            </a:pPr>
            <a:r>
              <a:rPr lang="en-US" altLang="zh-CN" sz="2400" b="1" dirty="0">
                <a:effectLst>
                  <a:outerShdw blurRad="38100" dist="38100" dir="2700000" algn="tl">
                    <a:srgbClr val="000000">
                      <a:alpha val="43137"/>
                    </a:srgbClr>
                  </a:outerShdw>
                </a:effectLst>
                <a:latin typeface="Papyrus" pitchFamily="66" charset="0"/>
              </a:rPr>
              <a:t>Calendar</a:t>
            </a:r>
            <a:endParaRPr lang="zh-CN" altLang="en-US" sz="2400" dirty="0">
              <a:effectLst>
                <a:outerShdw blurRad="38100" dist="38100" dir="2700000" algn="tl">
                  <a:srgbClr val="000000">
                    <a:alpha val="43137"/>
                  </a:srgbClr>
                </a:outerShdw>
              </a:effectLst>
              <a:latin typeface="Papyrus" pitchFamily="66" charset="0"/>
            </a:endParaRPr>
          </a:p>
        </p:txBody>
      </p:sp>
    </p:spTree>
    <p:extLst>
      <p:ext uri="{BB962C8B-B14F-4D97-AF65-F5344CB8AC3E}">
        <p14:creationId xmlns:p14="http://schemas.microsoft.com/office/powerpoint/2010/main" val="2767565803"/>
      </p:ext>
    </p:extLst>
  </p:cSld>
  <p:clrMapOvr>
    <a:masterClrMapping/>
  </p:clrMapOvr>
  <p:transition spd="slow" advTm="10000">
    <p:pull/>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1023</TotalTime>
  <Words>1273</Words>
  <Application>Microsoft Office PowerPoint</Application>
  <PresentationFormat>全屏显示(4:3)</PresentationFormat>
  <Paragraphs>114</Paragraphs>
  <Slides>38</Slides>
  <Notes>17</Notes>
  <HiddenSlides>0</HiddenSlides>
  <MMClips>2</MMClips>
  <ScaleCrop>false</ScaleCrop>
  <HeadingPairs>
    <vt:vector size="4" baseType="variant">
      <vt:variant>
        <vt:lpstr>主题</vt:lpstr>
      </vt:variant>
      <vt:variant>
        <vt:i4>5</vt:i4>
      </vt:variant>
      <vt:variant>
        <vt:lpstr>幻灯片标题</vt:lpstr>
      </vt:variant>
      <vt:variant>
        <vt:i4>38</vt:i4>
      </vt:variant>
    </vt:vector>
  </HeadingPairs>
  <TitlesOfParts>
    <vt:vector size="43" baseType="lpstr">
      <vt:lpstr>Office 主题​​</vt:lpstr>
      <vt:lpstr>1_Office 主题​​</vt:lpstr>
      <vt:lpstr>2_Office 主题​​</vt:lpstr>
      <vt:lpstr>3_Office 主题​​</vt:lpstr>
      <vt:lpstr>4_Office 主题​​</vt:lpstr>
      <vt:lpstr>PowerPoint 演示文稿</vt:lpstr>
      <vt:lpstr>Prague</vt:lpstr>
      <vt:lpstr>Prague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saka</dc:creator>
  <cp:lastModifiedBy>saka</cp:lastModifiedBy>
  <cp:revision>72</cp:revision>
  <dcterms:created xsi:type="dcterms:W3CDTF">2013-03-30T11:42:42Z</dcterms:created>
  <dcterms:modified xsi:type="dcterms:W3CDTF">2013-04-18T10:26:57Z</dcterms:modified>
</cp:coreProperties>
</file>